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70" r:id="rId2"/>
    <p:sldId id="272" r:id="rId3"/>
    <p:sldId id="289" r:id="rId4"/>
    <p:sldId id="312" r:id="rId5"/>
    <p:sldId id="276" r:id="rId6"/>
    <p:sldId id="296" r:id="rId7"/>
    <p:sldId id="297" r:id="rId8"/>
    <p:sldId id="324" r:id="rId9"/>
    <p:sldId id="315" r:id="rId10"/>
    <p:sldId id="342" r:id="rId11"/>
    <p:sldId id="343" r:id="rId12"/>
    <p:sldId id="344" r:id="rId13"/>
    <p:sldId id="345" r:id="rId14"/>
    <p:sldId id="321" r:id="rId15"/>
    <p:sldId id="349" r:id="rId16"/>
    <p:sldId id="348" r:id="rId17"/>
    <p:sldId id="338" r:id="rId18"/>
    <p:sldId id="326" r:id="rId19"/>
    <p:sldId id="350" r:id="rId20"/>
    <p:sldId id="327" r:id="rId21"/>
    <p:sldId id="328" r:id="rId22"/>
    <p:sldId id="329" r:id="rId23"/>
    <p:sldId id="330" r:id="rId24"/>
    <p:sldId id="331" r:id="rId25"/>
    <p:sldId id="332" r:id="rId26"/>
    <p:sldId id="333" r:id="rId27"/>
    <p:sldId id="334" r:id="rId28"/>
    <p:sldId id="335" r:id="rId29"/>
    <p:sldId id="336" r:id="rId30"/>
    <p:sldId id="325" r:id="rId31"/>
    <p:sldId id="341" r:id="rId32"/>
    <p:sldId id="337" r:id="rId33"/>
    <p:sldId id="346" r:id="rId34"/>
    <p:sldId id="347" r:id="rId35"/>
    <p:sldId id="351" r:id="rId36"/>
    <p:sldId id="352" r:id="rId37"/>
    <p:sldId id="353" r:id="rId38"/>
    <p:sldId id="311" r:id="rId39"/>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6600"/>
    <a:srgbClr val="41CCDB"/>
    <a:srgbClr val="FFCC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1DF738-0493-4E24-905D-C9CCBF8AEAD8}" v="53" dt="2025-01-03T22:21:20.891"/>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5" d="100"/>
          <a:sy n="115" d="100"/>
        </p:scale>
        <p:origin x="25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ökhan agcakoca" userId="9d758a6b459e8f62" providerId="LiveId" clId="{1B1DF738-0493-4E24-905D-C9CCBF8AEAD8}"/>
    <pc:docChg chg="undo redo custSel addSld delSld modSld sldOrd">
      <pc:chgData name="gökhan agcakoca" userId="9d758a6b459e8f62" providerId="LiveId" clId="{1B1DF738-0493-4E24-905D-C9CCBF8AEAD8}" dt="2025-01-07T18:17:28.471" v="1710" actId="20577"/>
      <pc:docMkLst>
        <pc:docMk/>
      </pc:docMkLst>
      <pc:sldChg chg="modSp mod">
        <pc:chgData name="gökhan agcakoca" userId="9d758a6b459e8f62" providerId="LiveId" clId="{1B1DF738-0493-4E24-905D-C9CCBF8AEAD8}" dt="2025-01-03T22:23:44.187" v="1691" actId="20577"/>
        <pc:sldMkLst>
          <pc:docMk/>
          <pc:sldMk cId="1059351507" sldId="272"/>
        </pc:sldMkLst>
        <pc:spChg chg="mod">
          <ac:chgData name="gökhan agcakoca" userId="9d758a6b459e8f62" providerId="LiveId" clId="{1B1DF738-0493-4E24-905D-C9CCBF8AEAD8}" dt="2025-01-03T22:23:44.187" v="1691" actId="20577"/>
          <ac:spMkLst>
            <pc:docMk/>
            <pc:sldMk cId="1059351507" sldId="272"/>
            <ac:spMk id="5" creationId="{AD8EF929-6037-4B40-9AE9-C6A81A86112F}"/>
          </ac:spMkLst>
        </pc:spChg>
      </pc:sldChg>
      <pc:sldChg chg="modSp mod">
        <pc:chgData name="gökhan agcakoca" userId="9d758a6b459e8f62" providerId="LiveId" clId="{1B1DF738-0493-4E24-905D-C9CCBF8AEAD8}" dt="2025-01-03T22:23:36.545" v="1687" actId="20577"/>
        <pc:sldMkLst>
          <pc:docMk/>
          <pc:sldMk cId="3855171990" sldId="276"/>
        </pc:sldMkLst>
        <pc:spChg chg="mod">
          <ac:chgData name="gökhan agcakoca" userId="9d758a6b459e8f62" providerId="LiveId" clId="{1B1DF738-0493-4E24-905D-C9CCBF8AEAD8}" dt="2025-01-02T20:34:36.332" v="298" actId="1076"/>
          <ac:spMkLst>
            <pc:docMk/>
            <pc:sldMk cId="3855171990" sldId="276"/>
            <ac:spMk id="2" creationId="{00000000-0000-0000-0000-000000000000}"/>
          </ac:spMkLst>
        </pc:spChg>
        <pc:spChg chg="mod">
          <ac:chgData name="gökhan agcakoca" userId="9d758a6b459e8f62" providerId="LiveId" clId="{1B1DF738-0493-4E24-905D-C9CCBF8AEAD8}" dt="2025-01-03T22:23:36.545" v="1687" actId="20577"/>
          <ac:spMkLst>
            <pc:docMk/>
            <pc:sldMk cId="3855171990" sldId="276"/>
            <ac:spMk id="5" creationId="{AD8EF929-6037-4B40-9AE9-C6A81A86112F}"/>
          </ac:spMkLst>
        </pc:spChg>
        <pc:picChg chg="mod">
          <ac:chgData name="gökhan agcakoca" userId="9d758a6b459e8f62" providerId="LiveId" clId="{1B1DF738-0493-4E24-905D-C9CCBF8AEAD8}" dt="2025-01-02T20:34:06.426" v="290" actId="1076"/>
          <ac:picMkLst>
            <pc:docMk/>
            <pc:sldMk cId="3855171990" sldId="276"/>
            <ac:picMk id="7" creationId="{1D14AF2B-BF63-5CD7-7FB9-0681641F8137}"/>
          </ac:picMkLst>
        </pc:picChg>
      </pc:sldChg>
      <pc:sldChg chg="del">
        <pc:chgData name="gökhan agcakoca" userId="9d758a6b459e8f62" providerId="LiveId" clId="{1B1DF738-0493-4E24-905D-C9CCBF8AEAD8}" dt="2025-01-02T20:49:07.071" v="432" actId="2696"/>
        <pc:sldMkLst>
          <pc:docMk/>
          <pc:sldMk cId="2965551386" sldId="277"/>
        </pc:sldMkLst>
      </pc:sldChg>
      <pc:sldChg chg="modSp mod">
        <pc:chgData name="gökhan agcakoca" userId="9d758a6b459e8f62" providerId="LiveId" clId="{1B1DF738-0493-4E24-905D-C9CCBF8AEAD8}" dt="2025-01-03T22:23:30.616" v="1683" actId="20577"/>
        <pc:sldMkLst>
          <pc:docMk/>
          <pc:sldMk cId="3550774583" sldId="289"/>
        </pc:sldMkLst>
        <pc:spChg chg="mod">
          <ac:chgData name="gökhan agcakoca" userId="9d758a6b459e8f62" providerId="LiveId" clId="{1B1DF738-0493-4E24-905D-C9CCBF8AEAD8}" dt="2025-01-03T22:23:30.616" v="1683" actId="20577"/>
          <ac:spMkLst>
            <pc:docMk/>
            <pc:sldMk cId="3550774583" sldId="289"/>
            <ac:spMk id="5" creationId="{AD8EF929-6037-4B40-9AE9-C6A81A86112F}"/>
          </ac:spMkLst>
        </pc:spChg>
        <pc:graphicFrameChg chg="modGraphic">
          <ac:chgData name="gökhan agcakoca" userId="9d758a6b459e8f62" providerId="LiveId" clId="{1B1DF738-0493-4E24-905D-C9CCBF8AEAD8}" dt="2025-01-02T19:38:31.371" v="0" actId="20577"/>
          <ac:graphicFrameMkLst>
            <pc:docMk/>
            <pc:sldMk cId="3550774583" sldId="289"/>
            <ac:graphicFrameMk id="20" creationId="{00000000-0000-0000-0000-000000000000}"/>
          </ac:graphicFrameMkLst>
        </pc:graphicFrameChg>
      </pc:sldChg>
      <pc:sldChg chg="del">
        <pc:chgData name="gökhan agcakoca" userId="9d758a6b459e8f62" providerId="LiveId" clId="{1B1DF738-0493-4E24-905D-C9CCBF8AEAD8}" dt="2025-01-02T20:49:07.071" v="432" actId="2696"/>
        <pc:sldMkLst>
          <pc:docMk/>
          <pc:sldMk cId="4224533782" sldId="290"/>
        </pc:sldMkLst>
      </pc:sldChg>
      <pc:sldChg chg="del">
        <pc:chgData name="gökhan agcakoca" userId="9d758a6b459e8f62" providerId="LiveId" clId="{1B1DF738-0493-4E24-905D-C9CCBF8AEAD8}" dt="2025-01-02T20:49:07.071" v="432" actId="2696"/>
        <pc:sldMkLst>
          <pc:docMk/>
          <pc:sldMk cId="762903912" sldId="291"/>
        </pc:sldMkLst>
      </pc:sldChg>
      <pc:sldChg chg="del">
        <pc:chgData name="gökhan agcakoca" userId="9d758a6b459e8f62" providerId="LiveId" clId="{1B1DF738-0493-4E24-905D-C9CCBF8AEAD8}" dt="2025-01-02T20:49:07.071" v="432" actId="2696"/>
        <pc:sldMkLst>
          <pc:docMk/>
          <pc:sldMk cId="123102796" sldId="292"/>
        </pc:sldMkLst>
      </pc:sldChg>
      <pc:sldChg chg="del">
        <pc:chgData name="gökhan agcakoca" userId="9d758a6b459e8f62" providerId="LiveId" clId="{1B1DF738-0493-4E24-905D-C9CCBF8AEAD8}" dt="2025-01-02T20:49:07.071" v="432" actId="2696"/>
        <pc:sldMkLst>
          <pc:docMk/>
          <pc:sldMk cId="3471699812" sldId="293"/>
        </pc:sldMkLst>
      </pc:sldChg>
      <pc:sldChg chg="del">
        <pc:chgData name="gökhan agcakoca" userId="9d758a6b459e8f62" providerId="LiveId" clId="{1B1DF738-0493-4E24-905D-C9CCBF8AEAD8}" dt="2025-01-02T20:49:07.071" v="432" actId="2696"/>
        <pc:sldMkLst>
          <pc:docMk/>
          <pc:sldMk cId="1186059110" sldId="294"/>
        </pc:sldMkLst>
      </pc:sldChg>
      <pc:sldChg chg="del">
        <pc:chgData name="gökhan agcakoca" userId="9d758a6b459e8f62" providerId="LiveId" clId="{1B1DF738-0493-4E24-905D-C9CCBF8AEAD8}" dt="2025-01-02T20:49:15.110" v="433" actId="2696"/>
        <pc:sldMkLst>
          <pc:docMk/>
          <pc:sldMk cId="139051929" sldId="295"/>
        </pc:sldMkLst>
      </pc:sldChg>
      <pc:sldChg chg="addSp delSp modSp mod">
        <pc:chgData name="gökhan agcakoca" userId="9d758a6b459e8f62" providerId="LiveId" clId="{1B1DF738-0493-4E24-905D-C9CCBF8AEAD8}" dt="2025-01-03T22:23:25.204" v="1679" actId="20577"/>
        <pc:sldMkLst>
          <pc:docMk/>
          <pc:sldMk cId="1964296383" sldId="296"/>
        </pc:sldMkLst>
        <pc:spChg chg="mod">
          <ac:chgData name="gökhan agcakoca" userId="9d758a6b459e8f62" providerId="LiveId" clId="{1B1DF738-0493-4E24-905D-C9CCBF8AEAD8}" dt="2025-01-03T22:23:25.204" v="1679" actId="20577"/>
          <ac:spMkLst>
            <pc:docMk/>
            <pc:sldMk cId="1964296383" sldId="296"/>
            <ac:spMk id="5" creationId="{AD8EF929-6037-4B40-9AE9-C6A81A86112F}"/>
          </ac:spMkLst>
        </pc:spChg>
        <pc:graphicFrameChg chg="add del mod">
          <ac:chgData name="gökhan agcakoca" userId="9d758a6b459e8f62" providerId="LiveId" clId="{1B1DF738-0493-4E24-905D-C9CCBF8AEAD8}" dt="2025-01-02T20:10:01.859" v="111"/>
          <ac:graphicFrameMkLst>
            <pc:docMk/>
            <pc:sldMk cId="1964296383" sldId="296"/>
            <ac:graphicFrameMk id="2" creationId="{2AF7C31F-CB9E-3FF9-AB9D-AC94E760944F}"/>
          </ac:graphicFrameMkLst>
        </pc:graphicFrameChg>
        <pc:graphicFrameChg chg="add mod modGraphic">
          <ac:chgData name="gökhan agcakoca" userId="9d758a6b459e8f62" providerId="LiveId" clId="{1B1DF738-0493-4E24-905D-C9CCBF8AEAD8}" dt="2025-01-02T20:10:38.188" v="119" actId="2711"/>
          <ac:graphicFrameMkLst>
            <pc:docMk/>
            <pc:sldMk cId="1964296383" sldId="296"/>
            <ac:graphicFrameMk id="3" creationId="{8E653D5E-9595-AA9C-6FAC-FAA4FCD56E6D}"/>
          </ac:graphicFrameMkLst>
        </pc:graphicFrameChg>
        <pc:graphicFrameChg chg="del">
          <ac:chgData name="gökhan agcakoca" userId="9d758a6b459e8f62" providerId="LiveId" clId="{1B1DF738-0493-4E24-905D-C9CCBF8AEAD8}" dt="2025-01-02T20:09:58.270" v="109" actId="478"/>
          <ac:graphicFrameMkLst>
            <pc:docMk/>
            <pc:sldMk cId="1964296383" sldId="296"/>
            <ac:graphicFrameMk id="10" creationId="{00000000-0000-0000-0000-000000000000}"/>
          </ac:graphicFrameMkLst>
        </pc:graphicFrameChg>
      </pc:sldChg>
      <pc:sldChg chg="addSp modSp mod">
        <pc:chgData name="gökhan agcakoca" userId="9d758a6b459e8f62" providerId="LiveId" clId="{1B1DF738-0493-4E24-905D-C9CCBF8AEAD8}" dt="2025-01-03T22:23:18.923" v="1675" actId="20577"/>
        <pc:sldMkLst>
          <pc:docMk/>
          <pc:sldMk cId="1973620196" sldId="297"/>
        </pc:sldMkLst>
        <pc:spChg chg="add mod">
          <ac:chgData name="gökhan agcakoca" userId="9d758a6b459e8f62" providerId="LiveId" clId="{1B1DF738-0493-4E24-905D-C9CCBF8AEAD8}" dt="2025-01-02T19:46:23.874" v="42" actId="403"/>
          <ac:spMkLst>
            <pc:docMk/>
            <pc:sldMk cId="1973620196" sldId="297"/>
            <ac:spMk id="3" creationId="{5D0E5F29-F5A4-486A-869F-A709D099C4CD}"/>
          </ac:spMkLst>
        </pc:spChg>
        <pc:spChg chg="mod">
          <ac:chgData name="gökhan agcakoca" userId="9d758a6b459e8f62" providerId="LiveId" clId="{1B1DF738-0493-4E24-905D-C9CCBF8AEAD8}" dt="2025-01-03T22:23:18.923" v="1675" actId="20577"/>
          <ac:spMkLst>
            <pc:docMk/>
            <pc:sldMk cId="1973620196" sldId="297"/>
            <ac:spMk id="5" creationId="{AD8EF929-6037-4B40-9AE9-C6A81A86112F}"/>
          </ac:spMkLst>
        </pc:spChg>
        <pc:picChg chg="mod">
          <ac:chgData name="gökhan agcakoca" userId="9d758a6b459e8f62" providerId="LiveId" clId="{1B1DF738-0493-4E24-905D-C9CCBF8AEAD8}" dt="2025-01-02T19:45:51.234" v="37" actId="1076"/>
          <ac:picMkLst>
            <pc:docMk/>
            <pc:sldMk cId="1973620196" sldId="297"/>
            <ac:picMk id="7" creationId="{1D14AF2B-BF63-5CD7-7FB9-0681641F8137}"/>
          </ac:picMkLst>
        </pc:picChg>
      </pc:sldChg>
      <pc:sldChg chg="addSp delSp modSp add mod">
        <pc:chgData name="gökhan agcakoca" userId="9d758a6b459e8f62" providerId="LiveId" clId="{1B1DF738-0493-4E24-905D-C9CCBF8AEAD8}" dt="2025-01-07T18:07:27.712" v="1701" actId="20577"/>
        <pc:sldMkLst>
          <pc:docMk/>
          <pc:sldMk cId="1336731126" sldId="298"/>
        </pc:sldMkLst>
        <pc:spChg chg="del mod">
          <ac:chgData name="gökhan agcakoca" userId="9d758a6b459e8f62" providerId="LiveId" clId="{1B1DF738-0493-4E24-905D-C9CCBF8AEAD8}" dt="2025-01-02T20:02:52.655" v="74" actId="478"/>
          <ac:spMkLst>
            <pc:docMk/>
            <pc:sldMk cId="1336731126" sldId="298"/>
            <ac:spMk id="3" creationId="{5D0E5F29-F5A4-486A-869F-A709D099C4CD}"/>
          </ac:spMkLst>
        </pc:spChg>
        <pc:spChg chg="mod">
          <ac:chgData name="gökhan agcakoca" userId="9d758a6b459e8f62" providerId="LiveId" clId="{1B1DF738-0493-4E24-905D-C9CCBF8AEAD8}" dt="2025-01-03T22:23:05.976" v="1667" actId="20577"/>
          <ac:spMkLst>
            <pc:docMk/>
            <pc:sldMk cId="1336731126" sldId="298"/>
            <ac:spMk id="5" creationId="{AD8EF929-6037-4B40-9AE9-C6A81A86112F}"/>
          </ac:spMkLst>
        </pc:spChg>
        <pc:spChg chg="add del mod">
          <ac:chgData name="gökhan agcakoca" userId="9d758a6b459e8f62" providerId="LiveId" clId="{1B1DF738-0493-4E24-905D-C9CCBF8AEAD8}" dt="2025-01-02T20:22:35.393" v="127"/>
          <ac:spMkLst>
            <pc:docMk/>
            <pc:sldMk cId="1336731126" sldId="298"/>
            <ac:spMk id="8" creationId="{EA33CF42-C26F-4BFF-E7F8-87BC39D5588E}"/>
          </ac:spMkLst>
        </pc:spChg>
        <pc:spChg chg="add del mod">
          <ac:chgData name="gökhan agcakoca" userId="9d758a6b459e8f62" providerId="LiveId" clId="{1B1DF738-0493-4E24-905D-C9CCBF8AEAD8}" dt="2025-01-02T20:22:53.983" v="131"/>
          <ac:spMkLst>
            <pc:docMk/>
            <pc:sldMk cId="1336731126" sldId="298"/>
            <ac:spMk id="12" creationId="{1C2D92F7-1CED-6EBE-A084-78D4F65D9D7F}"/>
          </ac:spMkLst>
        </pc:spChg>
        <pc:graphicFrameChg chg="add del mod modGraphic">
          <ac:chgData name="gökhan agcakoca" userId="9d758a6b459e8f62" providerId="LiveId" clId="{1B1DF738-0493-4E24-905D-C9CCBF8AEAD8}" dt="2025-01-02T20:22:26.319" v="124" actId="478"/>
          <ac:graphicFrameMkLst>
            <pc:docMk/>
            <pc:sldMk cId="1336731126" sldId="298"/>
            <ac:graphicFrameMk id="2" creationId="{4634F076-533A-FFA5-9E9D-FA62D73BC91E}"/>
          </ac:graphicFrameMkLst>
        </pc:graphicFrameChg>
        <pc:graphicFrameChg chg="add del mod">
          <ac:chgData name="gökhan agcakoca" userId="9d758a6b459e8f62" providerId="LiveId" clId="{1B1DF738-0493-4E24-905D-C9CCBF8AEAD8}" dt="2025-01-02T20:22:49.689" v="128" actId="478"/>
          <ac:graphicFrameMkLst>
            <pc:docMk/>
            <pc:sldMk cId="1336731126" sldId="298"/>
            <ac:graphicFrameMk id="10" creationId="{4A412D2B-B92E-AE58-C728-A0CFD030A308}"/>
          </ac:graphicFrameMkLst>
        </pc:graphicFrameChg>
        <pc:graphicFrameChg chg="add del mod">
          <ac:chgData name="gökhan agcakoca" userId="9d758a6b459e8f62" providerId="LiveId" clId="{1B1DF738-0493-4E24-905D-C9CCBF8AEAD8}" dt="2025-01-02T20:22:53.312" v="130"/>
          <ac:graphicFrameMkLst>
            <pc:docMk/>
            <pc:sldMk cId="1336731126" sldId="298"/>
            <ac:graphicFrameMk id="13" creationId="{11869A3D-A16C-D95D-4B8B-205AA5D89B81}"/>
          </ac:graphicFrameMkLst>
        </pc:graphicFrameChg>
        <pc:graphicFrameChg chg="add mod modGraphic">
          <ac:chgData name="gökhan agcakoca" userId="9d758a6b459e8f62" providerId="LiveId" clId="{1B1DF738-0493-4E24-905D-C9CCBF8AEAD8}" dt="2025-01-07T18:07:27.712" v="1701" actId="20577"/>
          <ac:graphicFrameMkLst>
            <pc:docMk/>
            <pc:sldMk cId="1336731126" sldId="298"/>
            <ac:graphicFrameMk id="14" creationId="{A07FB29E-8FC7-5DE9-EF3B-4D20D7B1683A}"/>
          </ac:graphicFrameMkLst>
        </pc:graphicFrameChg>
        <pc:picChg chg="add del">
          <ac:chgData name="gökhan agcakoca" userId="9d758a6b459e8f62" providerId="LiveId" clId="{1B1DF738-0493-4E24-905D-C9CCBF8AEAD8}" dt="2025-01-02T20:22:31.908" v="126" actId="478"/>
          <ac:picMkLst>
            <pc:docMk/>
            <pc:sldMk cId="1336731126" sldId="298"/>
            <ac:picMk id="7" creationId="{1D14AF2B-BF63-5CD7-7FB9-0681641F8137}"/>
          </ac:picMkLst>
        </pc:picChg>
      </pc:sldChg>
      <pc:sldChg chg="addSp delSp modSp add mod">
        <pc:chgData name="gökhan agcakoca" userId="9d758a6b459e8f62" providerId="LiveId" clId="{1B1DF738-0493-4E24-905D-C9CCBF8AEAD8}" dt="2025-01-03T22:23:00.633" v="1663" actId="20577"/>
        <pc:sldMkLst>
          <pc:docMk/>
          <pc:sldMk cId="1357674544" sldId="299"/>
        </pc:sldMkLst>
        <pc:spChg chg="add mod">
          <ac:chgData name="gökhan agcakoca" userId="9d758a6b459e8f62" providerId="LiveId" clId="{1B1DF738-0493-4E24-905D-C9CCBF8AEAD8}" dt="2025-01-02T20:41:06.837" v="336" actId="123"/>
          <ac:spMkLst>
            <pc:docMk/>
            <pc:sldMk cId="1357674544" sldId="299"/>
            <ac:spMk id="2" creationId="{E9932D9E-8347-0096-7254-F719AA23358D}"/>
          </ac:spMkLst>
        </pc:spChg>
        <pc:spChg chg="add del">
          <ac:chgData name="gökhan agcakoca" userId="9d758a6b459e8f62" providerId="LiveId" clId="{1B1DF738-0493-4E24-905D-C9CCBF8AEAD8}" dt="2025-01-02T20:36:54.014" v="305" actId="478"/>
          <ac:spMkLst>
            <pc:docMk/>
            <pc:sldMk cId="1357674544" sldId="299"/>
            <ac:spMk id="3" creationId="{5D0E5F29-F5A4-486A-869F-A709D099C4CD}"/>
          </ac:spMkLst>
        </pc:spChg>
        <pc:spChg chg="mod">
          <ac:chgData name="gökhan agcakoca" userId="9d758a6b459e8f62" providerId="LiveId" clId="{1B1DF738-0493-4E24-905D-C9CCBF8AEAD8}" dt="2025-01-03T22:23:00.633" v="1663" actId="20577"/>
          <ac:spMkLst>
            <pc:docMk/>
            <pc:sldMk cId="1357674544" sldId="299"/>
            <ac:spMk id="5" creationId="{AD8EF929-6037-4B40-9AE9-C6A81A86112F}"/>
          </ac:spMkLst>
        </pc:spChg>
        <pc:spChg chg="mod">
          <ac:chgData name="gökhan agcakoca" userId="9d758a6b459e8f62" providerId="LiveId" clId="{1B1DF738-0493-4E24-905D-C9CCBF8AEAD8}" dt="2025-01-02T20:36:49.735" v="304" actId="20577"/>
          <ac:spMkLst>
            <pc:docMk/>
            <pc:sldMk cId="1357674544" sldId="299"/>
            <ac:spMk id="9" creationId="{7554ECF3-B496-43D1-BCAA-3EB466CC6443}"/>
          </ac:spMkLst>
        </pc:spChg>
        <pc:picChg chg="mod">
          <ac:chgData name="gökhan agcakoca" userId="9d758a6b459e8f62" providerId="LiveId" clId="{1B1DF738-0493-4E24-905D-C9CCBF8AEAD8}" dt="2025-01-02T20:37:17.240" v="309" actId="1076"/>
          <ac:picMkLst>
            <pc:docMk/>
            <pc:sldMk cId="1357674544" sldId="299"/>
            <ac:picMk id="7" creationId="{1D14AF2B-BF63-5CD7-7FB9-0681641F8137}"/>
          </ac:picMkLst>
        </pc:picChg>
      </pc:sldChg>
      <pc:sldChg chg="addSp delSp modSp add mod ord">
        <pc:chgData name="gökhan agcakoca" userId="9d758a6b459e8f62" providerId="LiveId" clId="{1B1DF738-0493-4E24-905D-C9CCBF8AEAD8}" dt="2025-01-03T22:23:11.875" v="1671" actId="20577"/>
        <pc:sldMkLst>
          <pc:docMk/>
          <pc:sldMk cId="610175983" sldId="300"/>
        </pc:sldMkLst>
        <pc:spChg chg="mod">
          <ac:chgData name="gökhan agcakoca" userId="9d758a6b459e8f62" providerId="LiveId" clId="{1B1DF738-0493-4E24-905D-C9CCBF8AEAD8}" dt="2025-01-03T22:23:11.875" v="1671" actId="20577"/>
          <ac:spMkLst>
            <pc:docMk/>
            <pc:sldMk cId="610175983" sldId="300"/>
            <ac:spMk id="5" creationId="{AD8EF929-6037-4B40-9AE9-C6A81A86112F}"/>
          </ac:spMkLst>
        </pc:spChg>
        <pc:spChg chg="mod">
          <ac:chgData name="gökhan agcakoca" userId="9d758a6b459e8f62" providerId="LiveId" clId="{1B1DF738-0493-4E24-905D-C9CCBF8AEAD8}" dt="2025-01-02T19:52:33.812" v="60" actId="20577"/>
          <ac:spMkLst>
            <pc:docMk/>
            <pc:sldMk cId="610175983" sldId="300"/>
            <ac:spMk id="25" creationId="{00000000-0000-0000-0000-000000000000}"/>
          </ac:spMkLst>
        </pc:spChg>
        <pc:graphicFrameChg chg="add del mod">
          <ac:chgData name="gökhan agcakoca" userId="9d758a6b459e8f62" providerId="LiveId" clId="{1B1DF738-0493-4E24-905D-C9CCBF8AEAD8}" dt="2025-01-02T19:57:46.988" v="63"/>
          <ac:graphicFrameMkLst>
            <pc:docMk/>
            <pc:sldMk cId="610175983" sldId="300"/>
            <ac:graphicFrameMk id="2" creationId="{B5BEEABA-8489-27D4-99A1-0FBA68AF33B7}"/>
          </ac:graphicFrameMkLst>
        </pc:graphicFrameChg>
        <pc:graphicFrameChg chg="add mod modGraphic">
          <ac:chgData name="gökhan agcakoca" userId="9d758a6b459e8f62" providerId="LiveId" clId="{1B1DF738-0493-4E24-905D-C9CCBF8AEAD8}" dt="2025-01-02T19:58:08.096" v="68" actId="14100"/>
          <ac:graphicFrameMkLst>
            <pc:docMk/>
            <pc:sldMk cId="610175983" sldId="300"/>
            <ac:graphicFrameMk id="3" creationId="{F926952C-D47F-F3A7-C3DE-2C55A9E17C98}"/>
          </ac:graphicFrameMkLst>
        </pc:graphicFrameChg>
        <pc:graphicFrameChg chg="del">
          <ac:chgData name="gökhan agcakoca" userId="9d758a6b459e8f62" providerId="LiveId" clId="{1B1DF738-0493-4E24-905D-C9CCBF8AEAD8}" dt="2025-01-02T19:57:42.150" v="61" actId="478"/>
          <ac:graphicFrameMkLst>
            <pc:docMk/>
            <pc:sldMk cId="610175983" sldId="300"/>
            <ac:graphicFrameMk id="10" creationId="{00000000-0000-0000-0000-000000000000}"/>
          </ac:graphicFrameMkLst>
        </pc:graphicFrameChg>
      </pc:sldChg>
      <pc:sldChg chg="modSp add mod">
        <pc:chgData name="gökhan agcakoca" userId="9d758a6b459e8f62" providerId="LiveId" clId="{1B1DF738-0493-4E24-905D-C9CCBF8AEAD8}" dt="2025-01-07T18:14:06.285" v="1706" actId="20577"/>
        <pc:sldMkLst>
          <pc:docMk/>
          <pc:sldMk cId="1822943474" sldId="301"/>
        </pc:sldMkLst>
        <pc:spChg chg="mod">
          <ac:chgData name="gökhan agcakoca" userId="9d758a6b459e8f62" providerId="LiveId" clId="{1B1DF738-0493-4E24-905D-C9CCBF8AEAD8}" dt="2025-01-07T18:14:06.285" v="1706" actId="20577"/>
          <ac:spMkLst>
            <pc:docMk/>
            <pc:sldMk cId="1822943474" sldId="301"/>
            <ac:spMk id="2" creationId="{E9932D9E-8347-0096-7254-F719AA23358D}"/>
          </ac:spMkLst>
        </pc:spChg>
        <pc:spChg chg="mod">
          <ac:chgData name="gökhan agcakoca" userId="9d758a6b459e8f62" providerId="LiveId" clId="{1B1DF738-0493-4E24-905D-C9CCBF8AEAD8}" dt="2025-01-03T22:22:54.933" v="1659" actId="20577"/>
          <ac:spMkLst>
            <pc:docMk/>
            <pc:sldMk cId="1822943474" sldId="301"/>
            <ac:spMk id="5" creationId="{AD8EF929-6037-4B40-9AE9-C6A81A86112F}"/>
          </ac:spMkLst>
        </pc:spChg>
      </pc:sldChg>
      <pc:sldChg chg="addSp delSp modSp add mod">
        <pc:chgData name="gökhan agcakoca" userId="9d758a6b459e8f62" providerId="LiveId" clId="{1B1DF738-0493-4E24-905D-C9CCBF8AEAD8}" dt="2025-01-03T22:22:48.988" v="1655" actId="20577"/>
        <pc:sldMkLst>
          <pc:docMk/>
          <pc:sldMk cId="2333968071" sldId="302"/>
        </pc:sldMkLst>
        <pc:spChg chg="add del mod">
          <ac:chgData name="gökhan agcakoca" userId="9d758a6b459e8f62" providerId="LiveId" clId="{1B1DF738-0493-4E24-905D-C9CCBF8AEAD8}" dt="2025-01-02T20:43:36.640" v="345" actId="478"/>
          <ac:spMkLst>
            <pc:docMk/>
            <pc:sldMk cId="2333968071" sldId="302"/>
            <ac:spMk id="2" creationId="{E9932D9E-8347-0096-7254-F719AA23358D}"/>
          </ac:spMkLst>
        </pc:spChg>
        <pc:spChg chg="add del mod">
          <ac:chgData name="gökhan agcakoca" userId="9d758a6b459e8f62" providerId="LiveId" clId="{1B1DF738-0493-4E24-905D-C9CCBF8AEAD8}" dt="2025-01-02T20:43:29.622" v="342"/>
          <ac:spMkLst>
            <pc:docMk/>
            <pc:sldMk cId="2333968071" sldId="302"/>
            <ac:spMk id="3" creationId="{DAB4E64E-00AC-AF56-7DC4-7419751DBE48}"/>
          </ac:spMkLst>
        </pc:spChg>
        <pc:spChg chg="mod">
          <ac:chgData name="gökhan agcakoca" userId="9d758a6b459e8f62" providerId="LiveId" clId="{1B1DF738-0493-4E24-905D-C9CCBF8AEAD8}" dt="2025-01-03T22:22:48.988" v="1655" actId="20577"/>
          <ac:spMkLst>
            <pc:docMk/>
            <pc:sldMk cId="2333968071" sldId="302"/>
            <ac:spMk id="5" creationId="{AD8EF929-6037-4B40-9AE9-C6A81A86112F}"/>
          </ac:spMkLst>
        </pc:spChg>
        <pc:spChg chg="add mod">
          <ac:chgData name="gökhan agcakoca" userId="9d758a6b459e8f62" providerId="LiveId" clId="{1B1DF738-0493-4E24-905D-C9CCBF8AEAD8}" dt="2025-01-02T20:44:58.095" v="409" actId="20577"/>
          <ac:spMkLst>
            <pc:docMk/>
            <pc:sldMk cId="2333968071" sldId="302"/>
            <ac:spMk id="8" creationId="{CDD8863E-D90D-108C-6FA0-A0A22ED574A2}"/>
          </ac:spMkLst>
        </pc:spChg>
        <pc:spChg chg="mod">
          <ac:chgData name="gökhan agcakoca" userId="9d758a6b459e8f62" providerId="LiveId" clId="{1B1DF738-0493-4E24-905D-C9CCBF8AEAD8}" dt="2025-01-02T20:42:02.681" v="340" actId="20577"/>
          <ac:spMkLst>
            <pc:docMk/>
            <pc:sldMk cId="2333968071" sldId="302"/>
            <ac:spMk id="9" creationId="{7554ECF3-B496-43D1-BCAA-3EB466CC6443}"/>
          </ac:spMkLst>
        </pc:spChg>
        <pc:graphicFrameChg chg="add mod modGraphic">
          <ac:chgData name="gökhan agcakoca" userId="9d758a6b459e8f62" providerId="LiveId" clId="{1B1DF738-0493-4E24-905D-C9CCBF8AEAD8}" dt="2025-01-02T20:46:19.549" v="431" actId="14100"/>
          <ac:graphicFrameMkLst>
            <pc:docMk/>
            <pc:sldMk cId="2333968071" sldId="302"/>
            <ac:graphicFrameMk id="10" creationId="{2F0640F9-706E-FEBC-2853-ACBB43693B8A}"/>
          </ac:graphicFrameMkLst>
        </pc:graphicFrameChg>
        <pc:picChg chg="add del mod">
          <ac:chgData name="gökhan agcakoca" userId="9d758a6b459e8f62" providerId="LiveId" clId="{1B1DF738-0493-4E24-905D-C9CCBF8AEAD8}" dt="2025-01-03T22:18:21.698" v="1574" actId="1076"/>
          <ac:picMkLst>
            <pc:docMk/>
            <pc:sldMk cId="2333968071" sldId="302"/>
            <ac:picMk id="7" creationId="{1D14AF2B-BF63-5CD7-7FB9-0681641F8137}"/>
          </ac:picMkLst>
        </pc:picChg>
      </pc:sldChg>
      <pc:sldChg chg="addSp delSp modSp add mod">
        <pc:chgData name="gökhan agcakoca" userId="9d758a6b459e8f62" providerId="LiveId" clId="{1B1DF738-0493-4E24-905D-C9CCBF8AEAD8}" dt="2025-01-03T22:22:43.182" v="1651" actId="20577"/>
        <pc:sldMkLst>
          <pc:docMk/>
          <pc:sldMk cId="414148206" sldId="303"/>
        </pc:sldMkLst>
        <pc:spChg chg="add mod">
          <ac:chgData name="gökhan agcakoca" userId="9d758a6b459e8f62" providerId="LiveId" clId="{1B1DF738-0493-4E24-905D-C9CCBF8AEAD8}" dt="2025-01-03T22:22:43.182" v="1651" actId="20577"/>
          <ac:spMkLst>
            <pc:docMk/>
            <pc:sldMk cId="414148206" sldId="303"/>
            <ac:spMk id="2" creationId="{797E81E3-8A72-3D80-79CC-1240E4A4322B}"/>
          </ac:spMkLst>
        </pc:spChg>
        <pc:spChg chg="del mod">
          <ac:chgData name="gökhan agcakoca" userId="9d758a6b459e8f62" providerId="LiveId" clId="{1B1DF738-0493-4E24-905D-C9CCBF8AEAD8}" dt="2025-01-03T22:18:44.470" v="1576" actId="478"/>
          <ac:spMkLst>
            <pc:docMk/>
            <pc:sldMk cId="414148206" sldId="303"/>
            <ac:spMk id="5" creationId="{AD8EF929-6037-4B40-9AE9-C6A81A86112F}"/>
          </ac:spMkLst>
        </pc:spChg>
        <pc:spChg chg="mod">
          <ac:chgData name="gökhan agcakoca" userId="9d758a6b459e8f62" providerId="LiveId" clId="{1B1DF738-0493-4E24-905D-C9CCBF8AEAD8}" dt="2025-01-02T20:56:39.431" v="597" actId="113"/>
          <ac:spMkLst>
            <pc:docMk/>
            <pc:sldMk cId="414148206" sldId="303"/>
            <ac:spMk id="8" creationId="{CDD8863E-D90D-108C-6FA0-A0A22ED574A2}"/>
          </ac:spMkLst>
        </pc:spChg>
        <pc:graphicFrameChg chg="del">
          <ac:chgData name="gökhan agcakoca" userId="9d758a6b459e8f62" providerId="LiveId" clId="{1B1DF738-0493-4E24-905D-C9CCBF8AEAD8}" dt="2025-01-02T20:49:28.926" v="435" actId="478"/>
          <ac:graphicFrameMkLst>
            <pc:docMk/>
            <pc:sldMk cId="414148206" sldId="303"/>
            <ac:graphicFrameMk id="10" creationId="{2F0640F9-706E-FEBC-2853-ACBB43693B8A}"/>
          </ac:graphicFrameMkLst>
        </pc:graphicFrameChg>
        <pc:picChg chg="mod">
          <ac:chgData name="gökhan agcakoca" userId="9d758a6b459e8f62" providerId="LiveId" clId="{1B1DF738-0493-4E24-905D-C9CCBF8AEAD8}" dt="2025-01-02T20:56:10.201" v="594" actId="1076"/>
          <ac:picMkLst>
            <pc:docMk/>
            <pc:sldMk cId="414148206" sldId="303"/>
            <ac:picMk id="7" creationId="{1D14AF2B-BF63-5CD7-7FB9-0681641F8137}"/>
          </ac:picMkLst>
        </pc:picChg>
      </pc:sldChg>
      <pc:sldChg chg="addSp delSp modSp add mod">
        <pc:chgData name="gökhan agcakoca" userId="9d758a6b459e8f62" providerId="LiveId" clId="{1B1DF738-0493-4E24-905D-C9CCBF8AEAD8}" dt="2025-01-07T18:17:28.471" v="1710" actId="20577"/>
        <pc:sldMkLst>
          <pc:docMk/>
          <pc:sldMk cId="2025580431" sldId="304"/>
        </pc:sldMkLst>
        <pc:spChg chg="add mod">
          <ac:chgData name="gökhan agcakoca" userId="9d758a6b459e8f62" providerId="LiveId" clId="{1B1DF738-0493-4E24-905D-C9CCBF8AEAD8}" dt="2025-01-03T22:22:36.072" v="1647" actId="20577"/>
          <ac:spMkLst>
            <pc:docMk/>
            <pc:sldMk cId="2025580431" sldId="304"/>
            <ac:spMk id="2" creationId="{60948ECD-D2EA-265A-8CF4-27D65C710D8C}"/>
          </ac:spMkLst>
        </pc:spChg>
        <pc:spChg chg="add mod">
          <ac:chgData name="gökhan agcakoca" userId="9d758a6b459e8f62" providerId="LiveId" clId="{1B1DF738-0493-4E24-905D-C9CCBF8AEAD8}" dt="2025-01-07T18:17:28.471" v="1710" actId="20577"/>
          <ac:spMkLst>
            <pc:docMk/>
            <pc:sldMk cId="2025580431" sldId="304"/>
            <ac:spMk id="3" creationId="{1514AD2E-1817-06A1-8B78-DF976CF85D06}"/>
          </ac:spMkLst>
        </pc:spChg>
        <pc:spChg chg="del mod">
          <ac:chgData name="gökhan agcakoca" userId="9d758a6b459e8f62" providerId="LiveId" clId="{1B1DF738-0493-4E24-905D-C9CCBF8AEAD8}" dt="2025-01-03T22:19:08.810" v="1582" actId="478"/>
          <ac:spMkLst>
            <pc:docMk/>
            <pc:sldMk cId="2025580431" sldId="304"/>
            <ac:spMk id="5" creationId="{AD8EF929-6037-4B40-9AE9-C6A81A86112F}"/>
          </ac:spMkLst>
        </pc:spChg>
        <pc:spChg chg="mod">
          <ac:chgData name="gökhan agcakoca" userId="9d758a6b459e8f62" providerId="LiveId" clId="{1B1DF738-0493-4E24-905D-C9CCBF8AEAD8}" dt="2025-01-02T21:04:19.720" v="660" actId="404"/>
          <ac:spMkLst>
            <pc:docMk/>
            <pc:sldMk cId="2025580431" sldId="304"/>
            <ac:spMk id="8" creationId="{CDD8863E-D90D-108C-6FA0-A0A22ED574A2}"/>
          </ac:spMkLst>
        </pc:spChg>
        <pc:picChg chg="add del">
          <ac:chgData name="gökhan agcakoca" userId="9d758a6b459e8f62" providerId="LiveId" clId="{1B1DF738-0493-4E24-905D-C9CCBF8AEAD8}" dt="2025-01-03T22:19:04.366" v="1581" actId="478"/>
          <ac:picMkLst>
            <pc:docMk/>
            <pc:sldMk cId="2025580431" sldId="304"/>
            <ac:picMk id="7" creationId="{1D14AF2B-BF63-5CD7-7FB9-0681641F8137}"/>
          </ac:picMkLst>
        </pc:picChg>
      </pc:sldChg>
      <pc:sldChg chg="addSp delSp modSp add mod">
        <pc:chgData name="gökhan agcakoca" userId="9d758a6b459e8f62" providerId="LiveId" clId="{1B1DF738-0493-4E24-905D-C9CCBF8AEAD8}" dt="2025-01-03T22:21:49.862" v="1627" actId="20577"/>
        <pc:sldMkLst>
          <pc:docMk/>
          <pc:sldMk cId="3327318250" sldId="305"/>
        </pc:sldMkLst>
        <pc:spChg chg="add del mod">
          <ac:chgData name="gökhan agcakoca" userId="9d758a6b459e8f62" providerId="LiveId" clId="{1B1DF738-0493-4E24-905D-C9CCBF8AEAD8}" dt="2025-01-03T20:15:44.896" v="743"/>
          <ac:spMkLst>
            <pc:docMk/>
            <pc:sldMk cId="3327318250" sldId="305"/>
            <ac:spMk id="2" creationId="{21F80CCE-FB32-765E-173D-5E64F04F9F73}"/>
          </ac:spMkLst>
        </pc:spChg>
        <pc:spChg chg="del mod">
          <ac:chgData name="gökhan agcakoca" userId="9d758a6b459e8f62" providerId="LiveId" clId="{1B1DF738-0493-4E24-905D-C9CCBF8AEAD8}" dt="2025-01-03T22:20:15.661" v="1602" actId="478"/>
          <ac:spMkLst>
            <pc:docMk/>
            <pc:sldMk cId="3327318250" sldId="305"/>
            <ac:spMk id="5" creationId="{AD8EF929-6037-4B40-9AE9-C6A81A86112F}"/>
          </ac:spMkLst>
        </pc:spChg>
        <pc:spChg chg="del mod">
          <ac:chgData name="gökhan agcakoca" userId="9d758a6b459e8f62" providerId="LiveId" clId="{1B1DF738-0493-4E24-905D-C9CCBF8AEAD8}" dt="2025-01-02T21:11:07.950" v="730"/>
          <ac:spMkLst>
            <pc:docMk/>
            <pc:sldMk cId="3327318250" sldId="305"/>
            <ac:spMk id="8" creationId="{CDD8863E-D90D-108C-6FA0-A0A22ED574A2}"/>
          </ac:spMkLst>
        </pc:spChg>
        <pc:spChg chg="add mod">
          <ac:chgData name="gökhan agcakoca" userId="9d758a6b459e8f62" providerId="LiveId" clId="{1B1DF738-0493-4E24-905D-C9CCBF8AEAD8}" dt="2025-01-03T21:31:53.328" v="843" actId="1076"/>
          <ac:spMkLst>
            <pc:docMk/>
            <pc:sldMk cId="3327318250" sldId="305"/>
            <ac:spMk id="14" creationId="{20DCE94D-C25E-90E7-EBD3-3D42D7814EFD}"/>
          </ac:spMkLst>
        </pc:spChg>
        <pc:spChg chg="add mod">
          <ac:chgData name="gökhan agcakoca" userId="9d758a6b459e8f62" providerId="LiveId" clId="{1B1DF738-0493-4E24-905D-C9CCBF8AEAD8}" dt="2025-01-03T21:26:24.698" v="794" actId="1076"/>
          <ac:spMkLst>
            <pc:docMk/>
            <pc:sldMk cId="3327318250" sldId="305"/>
            <ac:spMk id="15" creationId="{79B2292A-2367-652A-F311-1436A68823A8}"/>
          </ac:spMkLst>
        </pc:spChg>
        <pc:spChg chg="add mod">
          <ac:chgData name="gökhan agcakoca" userId="9d758a6b459e8f62" providerId="LiveId" clId="{1B1DF738-0493-4E24-905D-C9CCBF8AEAD8}" dt="2025-01-03T22:21:49.862" v="1627" actId="20577"/>
          <ac:spMkLst>
            <pc:docMk/>
            <pc:sldMk cId="3327318250" sldId="305"/>
            <ac:spMk id="17" creationId="{838AA68C-02D4-88B7-5D82-C5858500D8E7}"/>
          </ac:spMkLst>
        </pc:spChg>
        <pc:graphicFrameChg chg="add del mod">
          <ac:chgData name="gökhan agcakoca" userId="9d758a6b459e8f62" providerId="LiveId" clId="{1B1DF738-0493-4E24-905D-C9CCBF8AEAD8}" dt="2025-01-03T20:48:47.821" v="749"/>
          <ac:graphicFrameMkLst>
            <pc:docMk/>
            <pc:sldMk cId="3327318250" sldId="305"/>
            <ac:graphicFrameMk id="3" creationId="{CA1B9FCD-6B01-54A6-EDFD-97DFF63587DC}"/>
          </ac:graphicFrameMkLst>
        </pc:graphicFrameChg>
        <pc:graphicFrameChg chg="add mod modGraphic">
          <ac:chgData name="gökhan agcakoca" userId="9d758a6b459e8f62" providerId="LiveId" clId="{1B1DF738-0493-4E24-905D-C9CCBF8AEAD8}" dt="2025-01-03T21:21:47.048" v="775" actId="1076"/>
          <ac:graphicFrameMkLst>
            <pc:docMk/>
            <pc:sldMk cId="3327318250" sldId="305"/>
            <ac:graphicFrameMk id="6" creationId="{F55BAC77-AA0C-EBAA-6CF0-1B06EB9D232D}"/>
          </ac:graphicFrameMkLst>
        </pc:graphicFrameChg>
        <pc:graphicFrameChg chg="add del mod">
          <ac:chgData name="gökhan agcakoca" userId="9d758a6b459e8f62" providerId="LiveId" clId="{1B1DF738-0493-4E24-905D-C9CCBF8AEAD8}" dt="2025-01-03T21:16:27.856" v="756"/>
          <ac:graphicFrameMkLst>
            <pc:docMk/>
            <pc:sldMk cId="3327318250" sldId="305"/>
            <ac:graphicFrameMk id="8" creationId="{A312C8C6-5468-7B69-5815-41094125033C}"/>
          </ac:graphicFrameMkLst>
        </pc:graphicFrameChg>
        <pc:graphicFrameChg chg="add del mod modGraphic">
          <ac:chgData name="gökhan agcakoca" userId="9d758a6b459e8f62" providerId="LiveId" clId="{1B1DF738-0493-4E24-905D-C9CCBF8AEAD8}" dt="2025-01-03T21:17:34.355" v="766"/>
          <ac:graphicFrameMkLst>
            <pc:docMk/>
            <pc:sldMk cId="3327318250" sldId="305"/>
            <ac:graphicFrameMk id="10" creationId="{EF151428-8389-1DB3-B16A-FDE1647BED0D}"/>
          </ac:graphicFrameMkLst>
        </pc:graphicFrameChg>
        <pc:graphicFrameChg chg="add del mod">
          <ac:chgData name="gökhan agcakoca" userId="9d758a6b459e8f62" providerId="LiveId" clId="{1B1DF738-0493-4E24-905D-C9CCBF8AEAD8}" dt="2025-01-03T21:21:20.478" v="768"/>
          <ac:graphicFrameMkLst>
            <pc:docMk/>
            <pc:sldMk cId="3327318250" sldId="305"/>
            <ac:graphicFrameMk id="11" creationId="{BAF6D3B8-1AF4-985E-7F38-7CF1494B3EF1}"/>
          </ac:graphicFrameMkLst>
        </pc:graphicFrameChg>
        <pc:graphicFrameChg chg="add mod modGraphic">
          <ac:chgData name="gökhan agcakoca" userId="9d758a6b459e8f62" providerId="LiveId" clId="{1B1DF738-0493-4E24-905D-C9CCBF8AEAD8}" dt="2025-01-03T21:21:42.728" v="774" actId="1076"/>
          <ac:graphicFrameMkLst>
            <pc:docMk/>
            <pc:sldMk cId="3327318250" sldId="305"/>
            <ac:graphicFrameMk id="12" creationId="{7DD58F02-6A71-31BD-D351-FD8B85DB8F0C}"/>
          </ac:graphicFrameMkLst>
        </pc:graphicFrameChg>
        <pc:graphicFrameChg chg="add mod modGraphic">
          <ac:chgData name="gökhan agcakoca" userId="9d758a6b459e8f62" providerId="LiveId" clId="{1B1DF738-0493-4E24-905D-C9CCBF8AEAD8}" dt="2025-01-03T21:30:21.865" v="836" actId="242"/>
          <ac:graphicFrameMkLst>
            <pc:docMk/>
            <pc:sldMk cId="3327318250" sldId="305"/>
            <ac:graphicFrameMk id="16" creationId="{8E82EDEA-1EA5-5BC4-6D68-C580BB57E1D1}"/>
          </ac:graphicFrameMkLst>
        </pc:graphicFrameChg>
        <pc:picChg chg="mod">
          <ac:chgData name="gökhan agcakoca" userId="9d758a6b459e8f62" providerId="LiveId" clId="{1B1DF738-0493-4E24-905D-C9CCBF8AEAD8}" dt="2025-01-03T21:25:31.197" v="791" actId="1076"/>
          <ac:picMkLst>
            <pc:docMk/>
            <pc:sldMk cId="3327318250" sldId="305"/>
            <ac:picMk id="7" creationId="{1D14AF2B-BF63-5CD7-7FB9-0681641F8137}"/>
          </ac:picMkLst>
        </pc:picChg>
      </pc:sldChg>
      <pc:sldChg chg="addSp delSp modSp add mod">
        <pc:chgData name="gökhan agcakoca" userId="9d758a6b459e8f62" providerId="LiveId" clId="{1B1DF738-0493-4E24-905D-C9CCBF8AEAD8}" dt="2025-01-07T18:17:21.016" v="1708" actId="20577"/>
        <pc:sldMkLst>
          <pc:docMk/>
          <pc:sldMk cId="9218838" sldId="306"/>
        </pc:sldMkLst>
        <pc:spChg chg="add mod">
          <ac:chgData name="gökhan agcakoca" userId="9d758a6b459e8f62" providerId="LiveId" clId="{1B1DF738-0493-4E24-905D-C9CCBF8AEAD8}" dt="2025-01-03T22:22:29.786" v="1643" actId="20577"/>
          <ac:spMkLst>
            <pc:docMk/>
            <pc:sldMk cId="9218838" sldId="306"/>
            <ac:spMk id="2" creationId="{1BB7701F-F509-44E1-8819-FC8240D30F74}"/>
          </ac:spMkLst>
        </pc:spChg>
        <pc:spChg chg="mod">
          <ac:chgData name="gökhan agcakoca" userId="9d758a6b459e8f62" providerId="LiveId" clId="{1B1DF738-0493-4E24-905D-C9CCBF8AEAD8}" dt="2025-01-07T18:17:21.016" v="1708" actId="20577"/>
          <ac:spMkLst>
            <pc:docMk/>
            <pc:sldMk cId="9218838" sldId="306"/>
            <ac:spMk id="3" creationId="{1514AD2E-1817-06A1-8B78-DF976CF85D06}"/>
          </ac:spMkLst>
        </pc:spChg>
        <pc:spChg chg="del mod">
          <ac:chgData name="gökhan agcakoca" userId="9d758a6b459e8f62" providerId="LiveId" clId="{1B1DF738-0493-4E24-905D-C9CCBF8AEAD8}" dt="2025-01-03T22:19:27.341" v="1586" actId="478"/>
          <ac:spMkLst>
            <pc:docMk/>
            <pc:sldMk cId="9218838" sldId="306"/>
            <ac:spMk id="5" creationId="{AD8EF929-6037-4B40-9AE9-C6A81A86112F}"/>
          </ac:spMkLst>
        </pc:spChg>
        <pc:spChg chg="mod">
          <ac:chgData name="gökhan agcakoca" userId="9d758a6b459e8f62" providerId="LiveId" clId="{1B1DF738-0493-4E24-905D-C9CCBF8AEAD8}" dt="2025-01-02T21:03:57.105" v="653" actId="404"/>
          <ac:spMkLst>
            <pc:docMk/>
            <pc:sldMk cId="9218838" sldId="306"/>
            <ac:spMk id="8" creationId="{CDD8863E-D90D-108C-6FA0-A0A22ED574A2}"/>
          </ac:spMkLst>
        </pc:spChg>
      </pc:sldChg>
      <pc:sldChg chg="addSp delSp modSp add mod">
        <pc:chgData name="gökhan agcakoca" userId="9d758a6b459e8f62" providerId="LiveId" clId="{1B1DF738-0493-4E24-905D-C9CCBF8AEAD8}" dt="2025-01-03T22:22:21.440" v="1639" actId="20577"/>
        <pc:sldMkLst>
          <pc:docMk/>
          <pc:sldMk cId="876710596" sldId="307"/>
        </pc:sldMkLst>
        <pc:spChg chg="add mod">
          <ac:chgData name="gökhan agcakoca" userId="9d758a6b459e8f62" providerId="LiveId" clId="{1B1DF738-0493-4E24-905D-C9CCBF8AEAD8}" dt="2025-01-03T22:22:21.440" v="1639" actId="20577"/>
          <ac:spMkLst>
            <pc:docMk/>
            <pc:sldMk cId="876710596" sldId="307"/>
            <ac:spMk id="2" creationId="{83960CDC-A244-11A8-6AE6-F3C5752AA120}"/>
          </ac:spMkLst>
        </pc:spChg>
        <pc:spChg chg="mod">
          <ac:chgData name="gökhan agcakoca" userId="9d758a6b459e8f62" providerId="LiveId" clId="{1B1DF738-0493-4E24-905D-C9CCBF8AEAD8}" dt="2025-01-02T21:08:42.104" v="712" actId="113"/>
          <ac:spMkLst>
            <pc:docMk/>
            <pc:sldMk cId="876710596" sldId="307"/>
            <ac:spMk id="3" creationId="{1514AD2E-1817-06A1-8B78-DF976CF85D06}"/>
          </ac:spMkLst>
        </pc:spChg>
        <pc:spChg chg="del mod">
          <ac:chgData name="gökhan agcakoca" userId="9d758a6b459e8f62" providerId="LiveId" clId="{1B1DF738-0493-4E24-905D-C9CCBF8AEAD8}" dt="2025-01-03T22:19:45.072" v="1590" actId="478"/>
          <ac:spMkLst>
            <pc:docMk/>
            <pc:sldMk cId="876710596" sldId="307"/>
            <ac:spMk id="5" creationId="{AD8EF929-6037-4B40-9AE9-C6A81A86112F}"/>
          </ac:spMkLst>
        </pc:spChg>
        <pc:spChg chg="mod">
          <ac:chgData name="gökhan agcakoca" userId="9d758a6b459e8f62" providerId="LiveId" clId="{1B1DF738-0493-4E24-905D-C9CCBF8AEAD8}" dt="2025-01-02T21:05:25.401" v="675" actId="20577"/>
          <ac:spMkLst>
            <pc:docMk/>
            <pc:sldMk cId="876710596" sldId="307"/>
            <ac:spMk id="8" creationId="{CDD8863E-D90D-108C-6FA0-A0A22ED574A2}"/>
          </ac:spMkLst>
        </pc:spChg>
        <pc:picChg chg="mod">
          <ac:chgData name="gökhan agcakoca" userId="9d758a6b459e8f62" providerId="LiveId" clId="{1B1DF738-0493-4E24-905D-C9CCBF8AEAD8}" dt="2025-01-02T21:08:22.569" v="710" actId="1076"/>
          <ac:picMkLst>
            <pc:docMk/>
            <pc:sldMk cId="876710596" sldId="307"/>
            <ac:picMk id="7" creationId="{1D14AF2B-BF63-5CD7-7FB9-0681641F8137}"/>
          </ac:picMkLst>
        </pc:picChg>
      </pc:sldChg>
      <pc:sldChg chg="addSp delSp modSp add mod">
        <pc:chgData name="gökhan agcakoca" userId="9d758a6b459e8f62" providerId="LiveId" clId="{1B1DF738-0493-4E24-905D-C9CCBF8AEAD8}" dt="2025-01-03T22:22:15.112" v="1635" actId="20577"/>
        <pc:sldMkLst>
          <pc:docMk/>
          <pc:sldMk cId="3683198459" sldId="308"/>
        </pc:sldMkLst>
        <pc:spChg chg="add mod">
          <ac:chgData name="gökhan agcakoca" userId="9d758a6b459e8f62" providerId="LiveId" clId="{1B1DF738-0493-4E24-905D-C9CCBF8AEAD8}" dt="2025-01-02T21:09:01.650" v="714"/>
          <ac:spMkLst>
            <pc:docMk/>
            <pc:sldMk cId="3683198459" sldId="308"/>
            <ac:spMk id="2" creationId="{39F19C83-74C0-0122-CCE4-563FF62BC985}"/>
          </ac:spMkLst>
        </pc:spChg>
        <pc:spChg chg="del">
          <ac:chgData name="gökhan agcakoca" userId="9d758a6b459e8f62" providerId="LiveId" clId="{1B1DF738-0493-4E24-905D-C9CCBF8AEAD8}" dt="2025-01-02T21:09:00.815" v="713" actId="478"/>
          <ac:spMkLst>
            <pc:docMk/>
            <pc:sldMk cId="3683198459" sldId="308"/>
            <ac:spMk id="3" creationId="{1514AD2E-1817-06A1-8B78-DF976CF85D06}"/>
          </ac:spMkLst>
        </pc:spChg>
        <pc:spChg chg="add mod">
          <ac:chgData name="gökhan agcakoca" userId="9d758a6b459e8f62" providerId="LiveId" clId="{1B1DF738-0493-4E24-905D-C9CCBF8AEAD8}" dt="2025-01-03T22:22:15.112" v="1635" actId="20577"/>
          <ac:spMkLst>
            <pc:docMk/>
            <pc:sldMk cId="3683198459" sldId="308"/>
            <ac:spMk id="3" creationId="{A6784AC8-B65D-F807-8B57-56E126C9403F}"/>
          </ac:spMkLst>
        </pc:spChg>
        <pc:spChg chg="del mod">
          <ac:chgData name="gökhan agcakoca" userId="9d758a6b459e8f62" providerId="LiveId" clId="{1B1DF738-0493-4E24-905D-C9CCBF8AEAD8}" dt="2025-01-03T22:19:56.514" v="1594" actId="478"/>
          <ac:spMkLst>
            <pc:docMk/>
            <pc:sldMk cId="3683198459" sldId="308"/>
            <ac:spMk id="5" creationId="{AD8EF929-6037-4B40-9AE9-C6A81A86112F}"/>
          </ac:spMkLst>
        </pc:spChg>
        <pc:spChg chg="mod">
          <ac:chgData name="gökhan agcakoca" userId="9d758a6b459e8f62" providerId="LiveId" clId="{1B1DF738-0493-4E24-905D-C9CCBF8AEAD8}" dt="2025-01-02T21:05:48.255" v="685" actId="20577"/>
          <ac:spMkLst>
            <pc:docMk/>
            <pc:sldMk cId="3683198459" sldId="308"/>
            <ac:spMk id="8" creationId="{CDD8863E-D90D-108C-6FA0-A0A22ED574A2}"/>
          </ac:spMkLst>
        </pc:spChg>
      </pc:sldChg>
      <pc:sldChg chg="addSp delSp modSp add mod">
        <pc:chgData name="gökhan agcakoca" userId="9d758a6b459e8f62" providerId="LiveId" clId="{1B1DF738-0493-4E24-905D-C9CCBF8AEAD8}" dt="2025-01-03T22:22:09.556" v="1631" actId="20577"/>
        <pc:sldMkLst>
          <pc:docMk/>
          <pc:sldMk cId="4113633280" sldId="309"/>
        </pc:sldMkLst>
        <pc:spChg chg="add mod">
          <ac:chgData name="gökhan agcakoca" userId="9d758a6b459e8f62" providerId="LiveId" clId="{1B1DF738-0493-4E24-905D-C9CCBF8AEAD8}" dt="2025-01-03T22:22:09.556" v="1631" actId="20577"/>
          <ac:spMkLst>
            <pc:docMk/>
            <pc:sldMk cId="4113633280" sldId="309"/>
            <ac:spMk id="2" creationId="{67D7FFEE-3F53-E920-9A0F-D34AAA3F45F6}"/>
          </ac:spMkLst>
        </pc:spChg>
        <pc:spChg chg="mod">
          <ac:chgData name="gökhan agcakoca" userId="9d758a6b459e8f62" providerId="LiveId" clId="{1B1DF738-0493-4E24-905D-C9CCBF8AEAD8}" dt="2025-01-02T21:10:24.862" v="726" actId="113"/>
          <ac:spMkLst>
            <pc:docMk/>
            <pc:sldMk cId="4113633280" sldId="309"/>
            <ac:spMk id="3" creationId="{1514AD2E-1817-06A1-8B78-DF976CF85D06}"/>
          </ac:spMkLst>
        </pc:spChg>
        <pc:spChg chg="del mod">
          <ac:chgData name="gökhan agcakoca" userId="9d758a6b459e8f62" providerId="LiveId" clId="{1B1DF738-0493-4E24-905D-C9CCBF8AEAD8}" dt="2025-01-03T22:20:06.875" v="1598" actId="478"/>
          <ac:spMkLst>
            <pc:docMk/>
            <pc:sldMk cId="4113633280" sldId="309"/>
            <ac:spMk id="5" creationId="{AD8EF929-6037-4B40-9AE9-C6A81A86112F}"/>
          </ac:spMkLst>
        </pc:spChg>
        <pc:spChg chg="mod">
          <ac:chgData name="gökhan agcakoca" userId="9d758a6b459e8f62" providerId="LiveId" clId="{1B1DF738-0493-4E24-905D-C9CCBF8AEAD8}" dt="2025-01-02T21:06:06.128" v="694" actId="20577"/>
          <ac:spMkLst>
            <pc:docMk/>
            <pc:sldMk cId="4113633280" sldId="309"/>
            <ac:spMk id="8" creationId="{CDD8863E-D90D-108C-6FA0-A0A22ED574A2}"/>
          </ac:spMkLst>
        </pc:spChg>
      </pc:sldChg>
      <pc:sldChg chg="addSp delSp modSp add mod setBg">
        <pc:chgData name="gökhan agcakoca" userId="9d758a6b459e8f62" providerId="LiveId" clId="{1B1DF738-0493-4E24-905D-C9CCBF8AEAD8}" dt="2025-01-03T22:21:37.966" v="1623" actId="20577"/>
        <pc:sldMkLst>
          <pc:docMk/>
          <pc:sldMk cId="1475056912" sldId="310"/>
        </pc:sldMkLst>
        <pc:spChg chg="mod ord">
          <ac:chgData name="gökhan agcakoca" userId="9d758a6b459e8f62" providerId="LiveId" clId="{1B1DF738-0493-4E24-905D-C9CCBF8AEAD8}" dt="2025-01-03T21:52:47.268" v="848" actId="26606"/>
          <ac:spMkLst>
            <pc:docMk/>
            <pc:sldMk cId="1475056912" sldId="310"/>
            <ac:spMk id="4" creationId="{8F85503D-2A7D-43F3-B7A7-BA34AE6AF4AD}"/>
          </ac:spMkLst>
        </pc:spChg>
        <pc:spChg chg="del mod ord">
          <ac:chgData name="gökhan agcakoca" userId="9d758a6b459e8f62" providerId="LiveId" clId="{1B1DF738-0493-4E24-905D-C9CCBF8AEAD8}" dt="2025-01-03T22:20:33.037" v="1606" actId="478"/>
          <ac:spMkLst>
            <pc:docMk/>
            <pc:sldMk cId="1475056912" sldId="310"/>
            <ac:spMk id="5" creationId="{AD8EF929-6037-4B40-9AE9-C6A81A86112F}"/>
          </ac:spMkLst>
        </pc:spChg>
        <pc:spChg chg="mod">
          <ac:chgData name="gökhan agcakoca" userId="9d758a6b459e8f62" providerId="LiveId" clId="{1B1DF738-0493-4E24-905D-C9CCBF8AEAD8}" dt="2025-01-03T21:52:47.268" v="848" actId="26606"/>
          <ac:spMkLst>
            <pc:docMk/>
            <pc:sldMk cId="1475056912" sldId="310"/>
            <ac:spMk id="9" creationId="{7554ECF3-B496-43D1-BCAA-3EB466CC6443}"/>
          </ac:spMkLst>
        </pc:spChg>
        <pc:spChg chg="add del">
          <ac:chgData name="gökhan agcakoca" userId="9d758a6b459e8f62" providerId="LiveId" clId="{1B1DF738-0493-4E24-905D-C9CCBF8AEAD8}" dt="2025-01-03T21:57:45.295" v="871" actId="22"/>
          <ac:spMkLst>
            <pc:docMk/>
            <pc:sldMk cId="1475056912" sldId="310"/>
            <ac:spMk id="11" creationId="{10649CEF-5BBB-EDAF-3298-E0D9D0AB68EF}"/>
          </ac:spMkLst>
        </pc:spChg>
        <pc:spChg chg="add mod">
          <ac:chgData name="gökhan agcakoca" userId="9d758a6b459e8f62" providerId="LiveId" clId="{1B1DF738-0493-4E24-905D-C9CCBF8AEAD8}" dt="2025-01-03T22:13:00.768" v="1506" actId="113"/>
          <ac:spMkLst>
            <pc:docMk/>
            <pc:sldMk cId="1475056912" sldId="310"/>
            <ac:spMk id="12" creationId="{36870C83-482D-367E-1B33-E73A39457954}"/>
          </ac:spMkLst>
        </pc:spChg>
        <pc:spChg chg="add mod">
          <ac:chgData name="gökhan agcakoca" userId="9d758a6b459e8f62" providerId="LiveId" clId="{1B1DF738-0493-4E24-905D-C9CCBF8AEAD8}" dt="2025-01-03T22:21:37.966" v="1623" actId="20577"/>
          <ac:spMkLst>
            <pc:docMk/>
            <pc:sldMk cId="1475056912" sldId="310"/>
            <ac:spMk id="13" creationId="{7EFDD266-EE64-3383-AEF6-62ABD7F358A7}"/>
          </ac:spMkLst>
        </pc:spChg>
        <pc:spChg chg="add del">
          <ac:chgData name="gökhan agcakoca" userId="9d758a6b459e8f62" providerId="LiveId" clId="{1B1DF738-0493-4E24-905D-C9CCBF8AEAD8}" dt="2025-01-03T21:52:47.268" v="848" actId="26606"/>
          <ac:spMkLst>
            <pc:docMk/>
            <pc:sldMk cId="1475056912" sldId="310"/>
            <ac:spMk id="14" creationId="{99ED5833-B85B-4103-8A3B-CAB0308E6C15}"/>
          </ac:spMkLst>
        </pc:spChg>
        <pc:graphicFrameChg chg="add del mod">
          <ac:chgData name="gökhan agcakoca" userId="9d758a6b459e8f62" providerId="LiveId" clId="{1B1DF738-0493-4E24-905D-C9CCBF8AEAD8}" dt="2025-01-03T21:52:31.279" v="845"/>
          <ac:graphicFrameMkLst>
            <pc:docMk/>
            <pc:sldMk cId="1475056912" sldId="310"/>
            <ac:graphicFrameMk id="2" creationId="{5C530FE2-2FE1-5130-F2C7-61D5FCD98FFF}"/>
          </ac:graphicFrameMkLst>
        </pc:graphicFrameChg>
        <pc:graphicFrameChg chg="add del mod modGraphic">
          <ac:chgData name="gökhan agcakoca" userId="9d758a6b459e8f62" providerId="LiveId" clId="{1B1DF738-0493-4E24-905D-C9CCBF8AEAD8}" dt="2025-01-03T21:54:32.387" v="858" actId="478"/>
          <ac:graphicFrameMkLst>
            <pc:docMk/>
            <pc:sldMk cId="1475056912" sldId="310"/>
            <ac:graphicFrameMk id="3" creationId="{9EDC25E2-3FD6-4F9F-7308-681153AAB816}"/>
          </ac:graphicFrameMkLst>
        </pc:graphicFrameChg>
        <pc:graphicFrameChg chg="add del mod">
          <ac:chgData name="gökhan agcakoca" userId="9d758a6b459e8f62" providerId="LiveId" clId="{1B1DF738-0493-4E24-905D-C9CCBF8AEAD8}" dt="2025-01-03T21:54:36.203" v="860"/>
          <ac:graphicFrameMkLst>
            <pc:docMk/>
            <pc:sldMk cId="1475056912" sldId="310"/>
            <ac:graphicFrameMk id="6" creationId="{A369EA13-F5D6-00BB-BE94-D1DDA8159D4E}"/>
          </ac:graphicFrameMkLst>
        </pc:graphicFrameChg>
        <pc:graphicFrameChg chg="add mod modGraphic">
          <ac:chgData name="gökhan agcakoca" userId="9d758a6b459e8f62" providerId="LiveId" clId="{1B1DF738-0493-4E24-905D-C9CCBF8AEAD8}" dt="2025-01-03T22:12:26.886" v="1504" actId="1076"/>
          <ac:graphicFrameMkLst>
            <pc:docMk/>
            <pc:sldMk cId="1475056912" sldId="310"/>
            <ac:graphicFrameMk id="8" creationId="{9228E4BF-130C-0D65-2EBF-D57AA321F1AD}"/>
          </ac:graphicFrameMkLst>
        </pc:graphicFrameChg>
        <pc:picChg chg="mod ord">
          <ac:chgData name="gökhan agcakoca" userId="9d758a6b459e8f62" providerId="LiveId" clId="{1B1DF738-0493-4E24-905D-C9CCBF8AEAD8}" dt="2025-01-03T21:52:47.268" v="848" actId="26606"/>
          <ac:picMkLst>
            <pc:docMk/>
            <pc:sldMk cId="1475056912" sldId="310"/>
            <ac:picMk id="7" creationId="{1D14AF2B-BF63-5CD7-7FB9-0681641F8137}"/>
          </ac:picMkLst>
        </pc:picChg>
      </pc:sldChg>
      <pc:sldChg chg="addSp delSp modSp add mod">
        <pc:chgData name="gökhan agcakoca" userId="9d758a6b459e8f62" providerId="LiveId" clId="{1B1DF738-0493-4E24-905D-C9CCBF8AEAD8}" dt="2025-01-03T22:21:29.872" v="1619" actId="20577"/>
        <pc:sldMkLst>
          <pc:docMk/>
          <pc:sldMk cId="3296610318" sldId="311"/>
        </pc:sldMkLst>
        <pc:spChg chg="add del">
          <ac:chgData name="gökhan agcakoca" userId="9d758a6b459e8f62" providerId="LiveId" clId="{1B1DF738-0493-4E24-905D-C9CCBF8AEAD8}" dt="2025-01-03T21:57:54.126" v="873" actId="22"/>
          <ac:spMkLst>
            <pc:docMk/>
            <pc:sldMk cId="3296610318" sldId="311"/>
            <ac:spMk id="3" creationId="{FC65A536-876A-A715-3AFB-FD4B445CE542}"/>
          </ac:spMkLst>
        </pc:spChg>
        <pc:spChg chg="del">
          <ac:chgData name="gökhan agcakoca" userId="9d758a6b459e8f62" providerId="LiveId" clId="{1B1DF738-0493-4E24-905D-C9CCBF8AEAD8}" dt="2025-01-03T22:21:19.524" v="1610" actId="478"/>
          <ac:spMkLst>
            <pc:docMk/>
            <pc:sldMk cId="3296610318" sldId="311"/>
            <ac:spMk id="5" creationId="{AD8EF929-6037-4B40-9AE9-C6A81A86112F}"/>
          </ac:spMkLst>
        </pc:spChg>
        <pc:spChg chg="add del mod">
          <ac:chgData name="gökhan agcakoca" userId="9d758a6b459e8f62" providerId="LiveId" clId="{1B1DF738-0493-4E24-905D-C9CCBF8AEAD8}" dt="2025-01-03T22:10:42.764" v="1490" actId="21"/>
          <ac:spMkLst>
            <pc:docMk/>
            <pc:sldMk cId="3296610318" sldId="311"/>
            <ac:spMk id="8" creationId="{9E273BBF-A26D-B7B0-AB6A-CD3DE91BE0A4}"/>
          </ac:spMkLst>
        </pc:spChg>
        <pc:spChg chg="add del">
          <ac:chgData name="gökhan agcakoca" userId="9d758a6b459e8f62" providerId="LiveId" clId="{1B1DF738-0493-4E24-905D-C9CCBF8AEAD8}" dt="2025-01-03T22:14:03.725" v="1508" actId="22"/>
          <ac:spMkLst>
            <pc:docMk/>
            <pc:sldMk cId="3296610318" sldId="311"/>
            <ac:spMk id="11" creationId="{8C31EF05-48A2-57F2-5919-192996B40B59}"/>
          </ac:spMkLst>
        </pc:spChg>
        <pc:spChg chg="add mod">
          <ac:chgData name="gökhan agcakoca" userId="9d758a6b459e8f62" providerId="LiveId" clId="{1B1DF738-0493-4E24-905D-C9CCBF8AEAD8}" dt="2025-01-03T22:14:27.284" v="1514" actId="1076"/>
          <ac:spMkLst>
            <pc:docMk/>
            <pc:sldMk cId="3296610318" sldId="311"/>
            <ac:spMk id="13" creationId="{90E7996F-DD5E-2AA0-9720-76A68C561801}"/>
          </ac:spMkLst>
        </pc:spChg>
        <pc:spChg chg="add mod">
          <ac:chgData name="gökhan agcakoca" userId="9d758a6b459e8f62" providerId="LiveId" clId="{1B1DF738-0493-4E24-905D-C9CCBF8AEAD8}" dt="2025-01-03T22:21:29.872" v="1619" actId="20577"/>
          <ac:spMkLst>
            <pc:docMk/>
            <pc:sldMk cId="3296610318" sldId="311"/>
            <ac:spMk id="14" creationId="{0DE598C2-1F5C-FB8F-D1F7-453363F85AB3}"/>
          </ac:spMkLst>
        </pc:spChg>
        <pc:picChg chg="mod">
          <ac:chgData name="gökhan agcakoca" userId="9d758a6b459e8f62" providerId="LiveId" clId="{1B1DF738-0493-4E24-905D-C9CCBF8AEAD8}" dt="2025-01-03T22:14:21.096" v="1513" actId="1076"/>
          <ac:picMkLst>
            <pc:docMk/>
            <pc:sldMk cId="3296610318" sldId="311"/>
            <ac:picMk id="7" creationId="{1D14AF2B-BF63-5CD7-7FB9-0681641F8137}"/>
          </ac:picMkLst>
        </pc:picChg>
      </pc:sldChg>
      <pc:sldChg chg="new del">
        <pc:chgData name="gökhan agcakoca" userId="9d758a6b459e8f62" providerId="LiveId" clId="{1B1DF738-0493-4E24-905D-C9CCBF8AEAD8}" dt="2025-01-03T19:40:06.221" v="740" actId="2696"/>
        <pc:sldMkLst>
          <pc:docMk/>
          <pc:sldMk cId="3704239443" sldId="31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4B0980-AB4D-449D-83D3-39D8205740A7}" type="doc">
      <dgm:prSet loTypeId="urn:microsoft.com/office/officeart/2005/8/layout/hierarchy6" loCatId="hierarchy" qsTypeId="urn:microsoft.com/office/officeart/2005/8/quickstyle/3d2" qsCatId="3D" csTypeId="urn:microsoft.com/office/officeart/2005/8/colors/accent0_1" csCatId="mainScheme" phldr="1"/>
      <dgm:spPr/>
      <dgm:t>
        <a:bodyPr/>
        <a:lstStyle/>
        <a:p>
          <a:endParaRPr lang="tr-TR"/>
        </a:p>
      </dgm:t>
    </dgm:pt>
    <dgm:pt modelId="{DB0798EE-34DB-433F-A3E7-B1474F93CD38}">
      <dgm:prSet phldrT="[Metin]" custT="1"/>
      <dgm:spPr/>
      <dgm:t>
        <a:bodyPr/>
        <a:lstStyle/>
        <a:p>
          <a:r>
            <a:rPr lang="tr-TR" sz="2000" b="1" dirty="0">
              <a:effectLst/>
              <a:latin typeface="Times New Roman" panose="02020603050405020304" pitchFamily="18" charset="0"/>
              <a:ea typeface="+mn-ea"/>
              <a:cs typeface="Times New Roman" panose="02020603050405020304" pitchFamily="18" charset="0"/>
            </a:rPr>
            <a:t>Teftiş Faaliyetleri</a:t>
          </a:r>
          <a:endParaRPr lang="tr-TR" sz="2000" dirty="0"/>
        </a:p>
      </dgm:t>
    </dgm:pt>
    <dgm:pt modelId="{C66630BC-F7C9-42D8-B079-37C0D92539A2}" type="parTrans" cxnId="{CF79AC7D-7B28-4B2A-9A25-C4713ECED3BE}">
      <dgm:prSet/>
      <dgm:spPr/>
      <dgm:t>
        <a:bodyPr/>
        <a:lstStyle/>
        <a:p>
          <a:endParaRPr lang="tr-TR"/>
        </a:p>
      </dgm:t>
    </dgm:pt>
    <dgm:pt modelId="{EDE36D83-7037-49A8-B65D-F5CF7F4B5217}" type="sibTrans" cxnId="{CF79AC7D-7B28-4B2A-9A25-C4713ECED3BE}">
      <dgm:prSet/>
      <dgm:spPr/>
      <dgm:t>
        <a:bodyPr/>
        <a:lstStyle/>
        <a:p>
          <a:endParaRPr lang="tr-TR"/>
        </a:p>
      </dgm:t>
    </dgm:pt>
    <dgm:pt modelId="{6324408B-FEA4-43CD-B935-763F4C861F9C}">
      <dgm:prSet phldrT="[Metin]" custT="1"/>
      <dgm:spPr/>
      <dgm:t>
        <a:bodyPr/>
        <a:lstStyle/>
        <a:p>
          <a:r>
            <a:rPr lang="tr-TR" sz="2000" b="1" dirty="0">
              <a:effectLst/>
              <a:latin typeface="Times New Roman" panose="02020603050405020304" pitchFamily="18" charset="0"/>
              <a:ea typeface="+mn-ea"/>
              <a:cs typeface="Times New Roman" panose="02020603050405020304" pitchFamily="18" charset="0"/>
            </a:rPr>
            <a:t>İş Teftişi </a:t>
          </a:r>
        </a:p>
        <a:p>
          <a:r>
            <a:rPr lang="tr-TR" sz="1400" b="0" i="1" dirty="0">
              <a:effectLst/>
              <a:latin typeface="Times New Roman" panose="02020603050405020304" pitchFamily="18" charset="0"/>
              <a:ea typeface="+mn-ea"/>
              <a:cs typeface="Times New Roman" panose="02020603050405020304" pitchFamily="18" charset="0"/>
            </a:rPr>
            <a:t>(Çalışma hayatı teftişi)</a:t>
          </a:r>
          <a:endParaRPr lang="tr-TR" sz="1400" i="1" dirty="0"/>
        </a:p>
      </dgm:t>
    </dgm:pt>
    <dgm:pt modelId="{B1A9ED7E-33A4-4B71-8782-61817B9E377B}" type="parTrans" cxnId="{EEAA8320-3AC4-45FA-9A53-9FD47D23E881}">
      <dgm:prSet/>
      <dgm:spPr/>
      <dgm:t>
        <a:bodyPr/>
        <a:lstStyle/>
        <a:p>
          <a:endParaRPr lang="tr-TR" b="1"/>
        </a:p>
      </dgm:t>
    </dgm:pt>
    <dgm:pt modelId="{AD64EF91-A063-4306-B5D0-6AB7A61840F8}" type="sibTrans" cxnId="{EEAA8320-3AC4-45FA-9A53-9FD47D23E881}">
      <dgm:prSet/>
      <dgm:spPr/>
      <dgm:t>
        <a:bodyPr/>
        <a:lstStyle/>
        <a:p>
          <a:endParaRPr lang="tr-TR"/>
        </a:p>
      </dgm:t>
    </dgm:pt>
    <dgm:pt modelId="{49687AB2-E411-4604-920D-BE8B5EC0FF82}">
      <dgm:prSet phldrT="[Metin]" custT="1"/>
      <dgm:spPr/>
      <dgm:t>
        <a:bodyPr/>
        <a:lstStyle/>
        <a:p>
          <a:r>
            <a:rPr lang="tr-TR" sz="1600" b="1" dirty="0">
              <a:effectLst/>
              <a:latin typeface="Times New Roman" panose="02020603050405020304" pitchFamily="18" charset="0"/>
              <a:ea typeface="+mn-ea"/>
              <a:cs typeface="Times New Roman" panose="02020603050405020304" pitchFamily="18" charset="0"/>
            </a:rPr>
            <a:t>İşin Yürütümü Teftişi </a:t>
          </a:r>
        </a:p>
        <a:p>
          <a:r>
            <a:rPr lang="tr-TR" sz="1400" b="0" i="1" dirty="0">
              <a:effectLst/>
              <a:latin typeface="Times New Roman" panose="02020603050405020304" pitchFamily="18" charset="0"/>
              <a:ea typeface="+mn-ea"/>
              <a:cs typeface="Times New Roman" panose="02020603050405020304" pitchFamily="18" charset="0"/>
            </a:rPr>
            <a:t>(Çalışma Koşulları)</a:t>
          </a:r>
          <a:endParaRPr lang="tr-TR" sz="1400" i="1" dirty="0"/>
        </a:p>
      </dgm:t>
    </dgm:pt>
    <dgm:pt modelId="{BB15A14E-1D4E-4A95-A476-CD031FC35407}" type="parTrans" cxnId="{C4C1494A-0AB2-471F-B865-27F69D6EE011}">
      <dgm:prSet/>
      <dgm:spPr/>
      <dgm:t>
        <a:bodyPr/>
        <a:lstStyle/>
        <a:p>
          <a:endParaRPr lang="tr-TR" b="1"/>
        </a:p>
      </dgm:t>
    </dgm:pt>
    <dgm:pt modelId="{E74B130C-8721-45AD-BCBE-B620E8F28D9A}" type="sibTrans" cxnId="{C4C1494A-0AB2-471F-B865-27F69D6EE011}">
      <dgm:prSet/>
      <dgm:spPr/>
      <dgm:t>
        <a:bodyPr/>
        <a:lstStyle/>
        <a:p>
          <a:endParaRPr lang="tr-TR"/>
        </a:p>
      </dgm:t>
    </dgm:pt>
    <dgm:pt modelId="{24FB6883-4480-43B1-A602-572752DD3D95}">
      <dgm:prSet phldrT="[Metin]" custT="1"/>
      <dgm:spPr/>
      <dgm:t>
        <a:bodyPr/>
        <a:lstStyle/>
        <a:p>
          <a:r>
            <a:rPr lang="tr-TR" sz="1600" b="1" dirty="0">
              <a:effectLst/>
              <a:latin typeface="Times New Roman" panose="02020603050405020304" pitchFamily="18" charset="0"/>
              <a:ea typeface="+mn-ea"/>
              <a:cs typeface="Times New Roman" panose="02020603050405020304" pitchFamily="18" charset="0"/>
            </a:rPr>
            <a:t>İş Sağlığı ve Güvenliği Teftişi </a:t>
          </a:r>
        </a:p>
        <a:p>
          <a:r>
            <a:rPr lang="tr-TR" sz="1400" b="0" i="1" dirty="0">
              <a:effectLst/>
              <a:latin typeface="Times New Roman" panose="02020603050405020304" pitchFamily="18" charset="0"/>
              <a:ea typeface="+mn-ea"/>
              <a:cs typeface="Times New Roman" panose="02020603050405020304" pitchFamily="18" charset="0"/>
            </a:rPr>
            <a:t>(Çalışma Ortamı)</a:t>
          </a:r>
          <a:endParaRPr lang="tr-TR" sz="1400" i="1" dirty="0"/>
        </a:p>
      </dgm:t>
    </dgm:pt>
    <dgm:pt modelId="{FB5C3291-752D-4D04-B4B8-85EE5122285C}" type="parTrans" cxnId="{AA268E8A-EB3F-40FB-80D9-77C7D43AA763}">
      <dgm:prSet/>
      <dgm:spPr/>
      <dgm:t>
        <a:bodyPr/>
        <a:lstStyle/>
        <a:p>
          <a:endParaRPr lang="tr-TR" b="1"/>
        </a:p>
      </dgm:t>
    </dgm:pt>
    <dgm:pt modelId="{B22EF787-F444-4F2A-9380-2F757159F158}" type="sibTrans" cxnId="{AA268E8A-EB3F-40FB-80D9-77C7D43AA763}">
      <dgm:prSet/>
      <dgm:spPr/>
      <dgm:t>
        <a:bodyPr/>
        <a:lstStyle/>
        <a:p>
          <a:endParaRPr lang="tr-TR"/>
        </a:p>
      </dgm:t>
    </dgm:pt>
    <dgm:pt modelId="{0A4A03B0-4532-401A-BEB1-632F0F72181C}">
      <dgm:prSet phldrT="[Metin]" custT="1"/>
      <dgm:spPr/>
      <dgm:t>
        <a:bodyPr/>
        <a:lstStyle/>
        <a:p>
          <a:r>
            <a:rPr lang="tr-TR" sz="2000" b="1" dirty="0">
              <a:effectLst/>
              <a:latin typeface="Times New Roman" panose="02020603050405020304" pitchFamily="18" charset="0"/>
              <a:ea typeface="+mn-ea"/>
              <a:cs typeface="Times New Roman" panose="02020603050405020304" pitchFamily="18" charset="0"/>
            </a:rPr>
            <a:t>İdari Teftiş </a:t>
          </a:r>
        </a:p>
        <a:p>
          <a:r>
            <a:rPr lang="tr-TR" sz="1400" b="0" i="1" dirty="0">
              <a:effectLst/>
              <a:latin typeface="Times New Roman" panose="02020603050405020304" pitchFamily="18" charset="0"/>
              <a:ea typeface="+mn-ea"/>
              <a:cs typeface="Times New Roman" panose="02020603050405020304" pitchFamily="18" charset="0"/>
            </a:rPr>
            <a:t>(Bakanlık teşkilatı ile personelinin teftişi)</a:t>
          </a:r>
          <a:endParaRPr lang="tr-TR" sz="1400" i="1" dirty="0"/>
        </a:p>
      </dgm:t>
    </dgm:pt>
    <dgm:pt modelId="{8712010C-D32A-4195-9C02-A3011D5B7F63}" type="parTrans" cxnId="{082576F2-A39D-4D1F-9B7D-DF221A9EA83C}">
      <dgm:prSet/>
      <dgm:spPr/>
      <dgm:t>
        <a:bodyPr/>
        <a:lstStyle/>
        <a:p>
          <a:endParaRPr lang="tr-TR" b="1"/>
        </a:p>
      </dgm:t>
    </dgm:pt>
    <dgm:pt modelId="{A6214887-50AA-42B5-A215-DA8EE4A5C357}" type="sibTrans" cxnId="{082576F2-A39D-4D1F-9B7D-DF221A9EA83C}">
      <dgm:prSet/>
      <dgm:spPr/>
      <dgm:t>
        <a:bodyPr/>
        <a:lstStyle/>
        <a:p>
          <a:endParaRPr lang="tr-TR"/>
        </a:p>
      </dgm:t>
    </dgm:pt>
    <dgm:pt modelId="{9E3BF69D-A323-49DF-AA21-ECDE1C58EB25}" type="pres">
      <dgm:prSet presAssocID="{C04B0980-AB4D-449D-83D3-39D8205740A7}" presName="mainComposite" presStyleCnt="0">
        <dgm:presLayoutVars>
          <dgm:chPref val="1"/>
          <dgm:dir/>
          <dgm:animOne val="branch"/>
          <dgm:animLvl val="lvl"/>
          <dgm:resizeHandles val="exact"/>
        </dgm:presLayoutVars>
      </dgm:prSet>
      <dgm:spPr/>
      <dgm:t>
        <a:bodyPr/>
        <a:lstStyle/>
        <a:p>
          <a:endParaRPr lang="tr-TR"/>
        </a:p>
      </dgm:t>
    </dgm:pt>
    <dgm:pt modelId="{A8A7FA13-D466-4E53-A56F-FA55BE27C3F6}" type="pres">
      <dgm:prSet presAssocID="{C04B0980-AB4D-449D-83D3-39D8205740A7}" presName="hierFlow" presStyleCnt="0"/>
      <dgm:spPr/>
    </dgm:pt>
    <dgm:pt modelId="{7F0C5809-E11E-47F7-B41B-0DC7308F1B60}" type="pres">
      <dgm:prSet presAssocID="{C04B0980-AB4D-449D-83D3-39D8205740A7}" presName="hierChild1" presStyleCnt="0">
        <dgm:presLayoutVars>
          <dgm:chPref val="1"/>
          <dgm:animOne val="branch"/>
          <dgm:animLvl val="lvl"/>
        </dgm:presLayoutVars>
      </dgm:prSet>
      <dgm:spPr/>
    </dgm:pt>
    <dgm:pt modelId="{924D72E2-0A6F-48B2-8463-63A16E2742F5}" type="pres">
      <dgm:prSet presAssocID="{DB0798EE-34DB-433F-A3E7-B1474F93CD38}" presName="Name14" presStyleCnt="0"/>
      <dgm:spPr/>
    </dgm:pt>
    <dgm:pt modelId="{A4D135DD-465B-4A34-8A21-AD232B9BC75B}" type="pres">
      <dgm:prSet presAssocID="{DB0798EE-34DB-433F-A3E7-B1474F93CD38}" presName="level1Shape" presStyleLbl="node0" presStyleIdx="0" presStyleCnt="1">
        <dgm:presLayoutVars>
          <dgm:chPref val="3"/>
        </dgm:presLayoutVars>
      </dgm:prSet>
      <dgm:spPr/>
      <dgm:t>
        <a:bodyPr/>
        <a:lstStyle/>
        <a:p>
          <a:endParaRPr lang="tr-TR"/>
        </a:p>
      </dgm:t>
    </dgm:pt>
    <dgm:pt modelId="{9C1D9ABA-378A-4289-85A6-7D79DE0D4BD6}" type="pres">
      <dgm:prSet presAssocID="{DB0798EE-34DB-433F-A3E7-B1474F93CD38}" presName="hierChild2" presStyleCnt="0"/>
      <dgm:spPr/>
    </dgm:pt>
    <dgm:pt modelId="{D455A490-27FE-45AF-8AF6-8417C2240016}" type="pres">
      <dgm:prSet presAssocID="{B1A9ED7E-33A4-4B71-8782-61817B9E377B}" presName="Name19" presStyleLbl="parChTrans1D2" presStyleIdx="0" presStyleCnt="2"/>
      <dgm:spPr/>
      <dgm:t>
        <a:bodyPr/>
        <a:lstStyle/>
        <a:p>
          <a:endParaRPr lang="tr-TR"/>
        </a:p>
      </dgm:t>
    </dgm:pt>
    <dgm:pt modelId="{6D98D0FD-0212-4557-8369-3989E51051C2}" type="pres">
      <dgm:prSet presAssocID="{6324408B-FEA4-43CD-B935-763F4C861F9C}" presName="Name21" presStyleCnt="0"/>
      <dgm:spPr/>
    </dgm:pt>
    <dgm:pt modelId="{E77BB2C1-43A5-47FD-A66A-2373865C467B}" type="pres">
      <dgm:prSet presAssocID="{6324408B-FEA4-43CD-B935-763F4C861F9C}" presName="level2Shape" presStyleLbl="node2" presStyleIdx="0" presStyleCnt="2"/>
      <dgm:spPr/>
      <dgm:t>
        <a:bodyPr/>
        <a:lstStyle/>
        <a:p>
          <a:endParaRPr lang="tr-TR"/>
        </a:p>
      </dgm:t>
    </dgm:pt>
    <dgm:pt modelId="{61DCA2FF-77B7-466B-B1DB-0E3C6FF0AA80}" type="pres">
      <dgm:prSet presAssocID="{6324408B-FEA4-43CD-B935-763F4C861F9C}" presName="hierChild3" presStyleCnt="0"/>
      <dgm:spPr/>
    </dgm:pt>
    <dgm:pt modelId="{52FD802C-A512-4C27-ADCF-219EBF6467B5}" type="pres">
      <dgm:prSet presAssocID="{BB15A14E-1D4E-4A95-A476-CD031FC35407}" presName="Name19" presStyleLbl="parChTrans1D3" presStyleIdx="0" presStyleCnt="2"/>
      <dgm:spPr/>
      <dgm:t>
        <a:bodyPr/>
        <a:lstStyle/>
        <a:p>
          <a:endParaRPr lang="tr-TR"/>
        </a:p>
      </dgm:t>
    </dgm:pt>
    <dgm:pt modelId="{792E7BEA-2DDE-45FC-A79B-15F57140F322}" type="pres">
      <dgm:prSet presAssocID="{49687AB2-E411-4604-920D-BE8B5EC0FF82}" presName="Name21" presStyleCnt="0"/>
      <dgm:spPr/>
    </dgm:pt>
    <dgm:pt modelId="{533A8221-B75F-41B0-89C5-0519808F8A13}" type="pres">
      <dgm:prSet presAssocID="{49687AB2-E411-4604-920D-BE8B5EC0FF82}" presName="level2Shape" presStyleLbl="node3" presStyleIdx="0" presStyleCnt="2"/>
      <dgm:spPr/>
      <dgm:t>
        <a:bodyPr/>
        <a:lstStyle/>
        <a:p>
          <a:endParaRPr lang="tr-TR"/>
        </a:p>
      </dgm:t>
    </dgm:pt>
    <dgm:pt modelId="{E0ECA74C-C423-401A-94D4-E7DC4D0AFF98}" type="pres">
      <dgm:prSet presAssocID="{49687AB2-E411-4604-920D-BE8B5EC0FF82}" presName="hierChild3" presStyleCnt="0"/>
      <dgm:spPr/>
    </dgm:pt>
    <dgm:pt modelId="{1A877B95-A4DE-4F8A-8C21-D13D9D9A47AF}" type="pres">
      <dgm:prSet presAssocID="{FB5C3291-752D-4D04-B4B8-85EE5122285C}" presName="Name19" presStyleLbl="parChTrans1D3" presStyleIdx="1" presStyleCnt="2"/>
      <dgm:spPr/>
      <dgm:t>
        <a:bodyPr/>
        <a:lstStyle/>
        <a:p>
          <a:endParaRPr lang="tr-TR"/>
        </a:p>
      </dgm:t>
    </dgm:pt>
    <dgm:pt modelId="{0E8979DC-DE95-4D51-920E-60AD69BDC77D}" type="pres">
      <dgm:prSet presAssocID="{24FB6883-4480-43B1-A602-572752DD3D95}" presName="Name21" presStyleCnt="0"/>
      <dgm:spPr/>
    </dgm:pt>
    <dgm:pt modelId="{6476A6BD-F015-474B-8A42-20B9DE1890D7}" type="pres">
      <dgm:prSet presAssocID="{24FB6883-4480-43B1-A602-572752DD3D95}" presName="level2Shape" presStyleLbl="node3" presStyleIdx="1" presStyleCnt="2"/>
      <dgm:spPr/>
      <dgm:t>
        <a:bodyPr/>
        <a:lstStyle/>
        <a:p>
          <a:endParaRPr lang="tr-TR"/>
        </a:p>
      </dgm:t>
    </dgm:pt>
    <dgm:pt modelId="{A370DB9E-ED87-4182-ADC4-54F65E9F3C08}" type="pres">
      <dgm:prSet presAssocID="{24FB6883-4480-43B1-A602-572752DD3D95}" presName="hierChild3" presStyleCnt="0"/>
      <dgm:spPr/>
    </dgm:pt>
    <dgm:pt modelId="{249E42F0-5DF1-4DB3-BBCD-3B1236337087}" type="pres">
      <dgm:prSet presAssocID="{8712010C-D32A-4195-9C02-A3011D5B7F63}" presName="Name19" presStyleLbl="parChTrans1D2" presStyleIdx="1" presStyleCnt="2"/>
      <dgm:spPr/>
      <dgm:t>
        <a:bodyPr/>
        <a:lstStyle/>
        <a:p>
          <a:endParaRPr lang="tr-TR"/>
        </a:p>
      </dgm:t>
    </dgm:pt>
    <dgm:pt modelId="{F3834666-6F8F-498F-BBFB-D7D8599225FD}" type="pres">
      <dgm:prSet presAssocID="{0A4A03B0-4532-401A-BEB1-632F0F72181C}" presName="Name21" presStyleCnt="0"/>
      <dgm:spPr/>
    </dgm:pt>
    <dgm:pt modelId="{5FAA6F71-607F-46AF-AEC0-662D95AC9AD4}" type="pres">
      <dgm:prSet presAssocID="{0A4A03B0-4532-401A-BEB1-632F0F72181C}" presName="level2Shape" presStyleLbl="node2" presStyleIdx="1" presStyleCnt="2"/>
      <dgm:spPr/>
      <dgm:t>
        <a:bodyPr/>
        <a:lstStyle/>
        <a:p>
          <a:endParaRPr lang="tr-TR"/>
        </a:p>
      </dgm:t>
    </dgm:pt>
    <dgm:pt modelId="{C857B948-9B69-4CA3-BE8E-FB3DF1EEA574}" type="pres">
      <dgm:prSet presAssocID="{0A4A03B0-4532-401A-BEB1-632F0F72181C}" presName="hierChild3" presStyleCnt="0"/>
      <dgm:spPr/>
    </dgm:pt>
    <dgm:pt modelId="{B9D90642-6D36-4975-92A8-E0A1A4F470CD}" type="pres">
      <dgm:prSet presAssocID="{C04B0980-AB4D-449D-83D3-39D8205740A7}" presName="bgShapesFlow" presStyleCnt="0"/>
      <dgm:spPr/>
    </dgm:pt>
  </dgm:ptLst>
  <dgm:cxnLst>
    <dgm:cxn modelId="{082576F2-A39D-4D1F-9B7D-DF221A9EA83C}" srcId="{DB0798EE-34DB-433F-A3E7-B1474F93CD38}" destId="{0A4A03B0-4532-401A-BEB1-632F0F72181C}" srcOrd="1" destOrd="0" parTransId="{8712010C-D32A-4195-9C02-A3011D5B7F63}" sibTransId="{A6214887-50AA-42B5-A215-DA8EE4A5C357}"/>
    <dgm:cxn modelId="{18E38093-A197-4874-B4D1-20E57BA8FA03}" type="presOf" srcId="{24FB6883-4480-43B1-A602-572752DD3D95}" destId="{6476A6BD-F015-474B-8A42-20B9DE1890D7}" srcOrd="0" destOrd="0" presId="urn:microsoft.com/office/officeart/2005/8/layout/hierarchy6"/>
    <dgm:cxn modelId="{3AC88B4E-999A-4A53-8C09-236C82808D05}" type="presOf" srcId="{0A4A03B0-4532-401A-BEB1-632F0F72181C}" destId="{5FAA6F71-607F-46AF-AEC0-662D95AC9AD4}" srcOrd="0" destOrd="0" presId="urn:microsoft.com/office/officeart/2005/8/layout/hierarchy6"/>
    <dgm:cxn modelId="{7D8948AD-C537-490B-81EA-D37B150C034D}" type="presOf" srcId="{BB15A14E-1D4E-4A95-A476-CD031FC35407}" destId="{52FD802C-A512-4C27-ADCF-219EBF6467B5}" srcOrd="0" destOrd="0" presId="urn:microsoft.com/office/officeart/2005/8/layout/hierarchy6"/>
    <dgm:cxn modelId="{EEAA8320-3AC4-45FA-9A53-9FD47D23E881}" srcId="{DB0798EE-34DB-433F-A3E7-B1474F93CD38}" destId="{6324408B-FEA4-43CD-B935-763F4C861F9C}" srcOrd="0" destOrd="0" parTransId="{B1A9ED7E-33A4-4B71-8782-61817B9E377B}" sibTransId="{AD64EF91-A063-4306-B5D0-6AB7A61840F8}"/>
    <dgm:cxn modelId="{AA268E8A-EB3F-40FB-80D9-77C7D43AA763}" srcId="{6324408B-FEA4-43CD-B935-763F4C861F9C}" destId="{24FB6883-4480-43B1-A602-572752DD3D95}" srcOrd="1" destOrd="0" parTransId="{FB5C3291-752D-4D04-B4B8-85EE5122285C}" sibTransId="{B22EF787-F444-4F2A-9380-2F757159F158}"/>
    <dgm:cxn modelId="{839EC8C6-9EF8-4C76-B96E-3FD1AC2CE499}" type="presOf" srcId="{B1A9ED7E-33A4-4B71-8782-61817B9E377B}" destId="{D455A490-27FE-45AF-8AF6-8417C2240016}" srcOrd="0" destOrd="0" presId="urn:microsoft.com/office/officeart/2005/8/layout/hierarchy6"/>
    <dgm:cxn modelId="{CF79AC7D-7B28-4B2A-9A25-C4713ECED3BE}" srcId="{C04B0980-AB4D-449D-83D3-39D8205740A7}" destId="{DB0798EE-34DB-433F-A3E7-B1474F93CD38}" srcOrd="0" destOrd="0" parTransId="{C66630BC-F7C9-42D8-B079-37C0D92539A2}" sibTransId="{EDE36D83-7037-49A8-B65D-F5CF7F4B5217}"/>
    <dgm:cxn modelId="{103E4891-90E8-45B7-9873-5511DC4A9E01}" type="presOf" srcId="{FB5C3291-752D-4D04-B4B8-85EE5122285C}" destId="{1A877B95-A4DE-4F8A-8C21-D13D9D9A47AF}" srcOrd="0" destOrd="0" presId="urn:microsoft.com/office/officeart/2005/8/layout/hierarchy6"/>
    <dgm:cxn modelId="{C4C1494A-0AB2-471F-B865-27F69D6EE011}" srcId="{6324408B-FEA4-43CD-B935-763F4C861F9C}" destId="{49687AB2-E411-4604-920D-BE8B5EC0FF82}" srcOrd="0" destOrd="0" parTransId="{BB15A14E-1D4E-4A95-A476-CD031FC35407}" sibTransId="{E74B130C-8721-45AD-BCBE-B620E8F28D9A}"/>
    <dgm:cxn modelId="{5B952B53-B3ED-4D4C-B86E-89D77BF035BC}" type="presOf" srcId="{49687AB2-E411-4604-920D-BE8B5EC0FF82}" destId="{533A8221-B75F-41B0-89C5-0519808F8A13}" srcOrd="0" destOrd="0" presId="urn:microsoft.com/office/officeart/2005/8/layout/hierarchy6"/>
    <dgm:cxn modelId="{7A6B24E4-4C0B-4CC3-BD51-12181312C9AE}" type="presOf" srcId="{8712010C-D32A-4195-9C02-A3011D5B7F63}" destId="{249E42F0-5DF1-4DB3-BBCD-3B1236337087}" srcOrd="0" destOrd="0" presId="urn:microsoft.com/office/officeart/2005/8/layout/hierarchy6"/>
    <dgm:cxn modelId="{728B57B5-CE00-46B6-8EA9-3D3688EE7112}" type="presOf" srcId="{C04B0980-AB4D-449D-83D3-39D8205740A7}" destId="{9E3BF69D-A323-49DF-AA21-ECDE1C58EB25}" srcOrd="0" destOrd="0" presId="urn:microsoft.com/office/officeart/2005/8/layout/hierarchy6"/>
    <dgm:cxn modelId="{64DDBFFD-5C6B-4C6A-B2B8-4590BB4FB7B3}" type="presOf" srcId="{6324408B-FEA4-43CD-B935-763F4C861F9C}" destId="{E77BB2C1-43A5-47FD-A66A-2373865C467B}" srcOrd="0" destOrd="0" presId="urn:microsoft.com/office/officeart/2005/8/layout/hierarchy6"/>
    <dgm:cxn modelId="{E3CE2246-01B4-41A5-83A6-477C1001020D}" type="presOf" srcId="{DB0798EE-34DB-433F-A3E7-B1474F93CD38}" destId="{A4D135DD-465B-4A34-8A21-AD232B9BC75B}" srcOrd="0" destOrd="0" presId="urn:microsoft.com/office/officeart/2005/8/layout/hierarchy6"/>
    <dgm:cxn modelId="{70DB5CE0-AC3D-4F13-81B6-A9799B695CCA}" type="presParOf" srcId="{9E3BF69D-A323-49DF-AA21-ECDE1C58EB25}" destId="{A8A7FA13-D466-4E53-A56F-FA55BE27C3F6}" srcOrd="0" destOrd="0" presId="urn:microsoft.com/office/officeart/2005/8/layout/hierarchy6"/>
    <dgm:cxn modelId="{5912695F-F8EF-4429-AE8F-B6ACA87B183F}" type="presParOf" srcId="{A8A7FA13-D466-4E53-A56F-FA55BE27C3F6}" destId="{7F0C5809-E11E-47F7-B41B-0DC7308F1B60}" srcOrd="0" destOrd="0" presId="urn:microsoft.com/office/officeart/2005/8/layout/hierarchy6"/>
    <dgm:cxn modelId="{61BDE849-B20D-428D-B08B-7BC9DD4380A8}" type="presParOf" srcId="{7F0C5809-E11E-47F7-B41B-0DC7308F1B60}" destId="{924D72E2-0A6F-48B2-8463-63A16E2742F5}" srcOrd="0" destOrd="0" presId="urn:microsoft.com/office/officeart/2005/8/layout/hierarchy6"/>
    <dgm:cxn modelId="{95CD1F8F-8F75-44CD-A9DA-EF6E6997C91B}" type="presParOf" srcId="{924D72E2-0A6F-48B2-8463-63A16E2742F5}" destId="{A4D135DD-465B-4A34-8A21-AD232B9BC75B}" srcOrd="0" destOrd="0" presId="urn:microsoft.com/office/officeart/2005/8/layout/hierarchy6"/>
    <dgm:cxn modelId="{83613623-E55F-4209-9517-ADCE59470999}" type="presParOf" srcId="{924D72E2-0A6F-48B2-8463-63A16E2742F5}" destId="{9C1D9ABA-378A-4289-85A6-7D79DE0D4BD6}" srcOrd="1" destOrd="0" presId="urn:microsoft.com/office/officeart/2005/8/layout/hierarchy6"/>
    <dgm:cxn modelId="{95E60EAA-AEFB-4F0B-B96C-AD70162907E4}" type="presParOf" srcId="{9C1D9ABA-378A-4289-85A6-7D79DE0D4BD6}" destId="{D455A490-27FE-45AF-8AF6-8417C2240016}" srcOrd="0" destOrd="0" presId="urn:microsoft.com/office/officeart/2005/8/layout/hierarchy6"/>
    <dgm:cxn modelId="{3543CAB1-1064-4B74-B2D7-6AEEF5B130F9}" type="presParOf" srcId="{9C1D9ABA-378A-4289-85A6-7D79DE0D4BD6}" destId="{6D98D0FD-0212-4557-8369-3989E51051C2}" srcOrd="1" destOrd="0" presId="urn:microsoft.com/office/officeart/2005/8/layout/hierarchy6"/>
    <dgm:cxn modelId="{EBA95818-6E4C-47E5-9329-8DBD76A5CB8E}" type="presParOf" srcId="{6D98D0FD-0212-4557-8369-3989E51051C2}" destId="{E77BB2C1-43A5-47FD-A66A-2373865C467B}" srcOrd="0" destOrd="0" presId="urn:microsoft.com/office/officeart/2005/8/layout/hierarchy6"/>
    <dgm:cxn modelId="{7F43709F-F6CA-4A17-B3CD-308CD2A4F6E6}" type="presParOf" srcId="{6D98D0FD-0212-4557-8369-3989E51051C2}" destId="{61DCA2FF-77B7-466B-B1DB-0E3C6FF0AA80}" srcOrd="1" destOrd="0" presId="urn:microsoft.com/office/officeart/2005/8/layout/hierarchy6"/>
    <dgm:cxn modelId="{659AD7E2-1F10-4780-A4DC-630095974A1E}" type="presParOf" srcId="{61DCA2FF-77B7-466B-B1DB-0E3C6FF0AA80}" destId="{52FD802C-A512-4C27-ADCF-219EBF6467B5}" srcOrd="0" destOrd="0" presId="urn:microsoft.com/office/officeart/2005/8/layout/hierarchy6"/>
    <dgm:cxn modelId="{2CF00560-E5E0-47A1-9771-760B47ED1A10}" type="presParOf" srcId="{61DCA2FF-77B7-466B-B1DB-0E3C6FF0AA80}" destId="{792E7BEA-2DDE-45FC-A79B-15F57140F322}" srcOrd="1" destOrd="0" presId="urn:microsoft.com/office/officeart/2005/8/layout/hierarchy6"/>
    <dgm:cxn modelId="{27E99855-3FCC-4C6E-9733-5401DD3D3FFE}" type="presParOf" srcId="{792E7BEA-2DDE-45FC-A79B-15F57140F322}" destId="{533A8221-B75F-41B0-89C5-0519808F8A13}" srcOrd="0" destOrd="0" presId="urn:microsoft.com/office/officeart/2005/8/layout/hierarchy6"/>
    <dgm:cxn modelId="{F6D7AAD5-90C0-4670-8B25-AC73ADEFD402}" type="presParOf" srcId="{792E7BEA-2DDE-45FC-A79B-15F57140F322}" destId="{E0ECA74C-C423-401A-94D4-E7DC4D0AFF98}" srcOrd="1" destOrd="0" presId="urn:microsoft.com/office/officeart/2005/8/layout/hierarchy6"/>
    <dgm:cxn modelId="{FC32F2FC-ABF6-40EF-9ADC-7BA3FA441F13}" type="presParOf" srcId="{61DCA2FF-77B7-466B-B1DB-0E3C6FF0AA80}" destId="{1A877B95-A4DE-4F8A-8C21-D13D9D9A47AF}" srcOrd="2" destOrd="0" presId="urn:microsoft.com/office/officeart/2005/8/layout/hierarchy6"/>
    <dgm:cxn modelId="{4F335882-8217-4EE0-A1DE-CD461CB48E9A}" type="presParOf" srcId="{61DCA2FF-77B7-466B-B1DB-0E3C6FF0AA80}" destId="{0E8979DC-DE95-4D51-920E-60AD69BDC77D}" srcOrd="3" destOrd="0" presId="urn:microsoft.com/office/officeart/2005/8/layout/hierarchy6"/>
    <dgm:cxn modelId="{2F874A27-6C94-4E9E-9F22-DF54C7FC2C00}" type="presParOf" srcId="{0E8979DC-DE95-4D51-920E-60AD69BDC77D}" destId="{6476A6BD-F015-474B-8A42-20B9DE1890D7}" srcOrd="0" destOrd="0" presId="urn:microsoft.com/office/officeart/2005/8/layout/hierarchy6"/>
    <dgm:cxn modelId="{7FD4F615-2C75-4918-8EBC-43749D38A2D8}" type="presParOf" srcId="{0E8979DC-DE95-4D51-920E-60AD69BDC77D}" destId="{A370DB9E-ED87-4182-ADC4-54F65E9F3C08}" srcOrd="1" destOrd="0" presId="urn:microsoft.com/office/officeart/2005/8/layout/hierarchy6"/>
    <dgm:cxn modelId="{0690902C-FDB7-41B5-957E-55B333192997}" type="presParOf" srcId="{9C1D9ABA-378A-4289-85A6-7D79DE0D4BD6}" destId="{249E42F0-5DF1-4DB3-BBCD-3B1236337087}" srcOrd="2" destOrd="0" presId="urn:microsoft.com/office/officeart/2005/8/layout/hierarchy6"/>
    <dgm:cxn modelId="{3F60396E-4AC5-48C8-B5BE-41F802F4F8E8}" type="presParOf" srcId="{9C1D9ABA-378A-4289-85A6-7D79DE0D4BD6}" destId="{F3834666-6F8F-498F-BBFB-D7D8599225FD}" srcOrd="3" destOrd="0" presId="urn:microsoft.com/office/officeart/2005/8/layout/hierarchy6"/>
    <dgm:cxn modelId="{3277E14E-9001-422A-8EA6-762D8173D64B}" type="presParOf" srcId="{F3834666-6F8F-498F-BBFB-D7D8599225FD}" destId="{5FAA6F71-607F-46AF-AEC0-662D95AC9AD4}" srcOrd="0" destOrd="0" presId="urn:microsoft.com/office/officeart/2005/8/layout/hierarchy6"/>
    <dgm:cxn modelId="{904742FF-EB1E-4FBE-A84F-B80EDC6ACA12}" type="presParOf" srcId="{F3834666-6F8F-498F-BBFB-D7D8599225FD}" destId="{C857B948-9B69-4CA3-BE8E-FB3DF1EEA574}" srcOrd="1" destOrd="0" presId="urn:microsoft.com/office/officeart/2005/8/layout/hierarchy6"/>
    <dgm:cxn modelId="{80C44B3F-A4CE-4BC0-8ADA-55C643C4DDB6}" type="presParOf" srcId="{9E3BF69D-A323-49DF-AA21-ECDE1C58EB25}" destId="{B9D90642-6D36-4975-92A8-E0A1A4F470CD}"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795483-D343-4749-B7E2-BF5014D074C5}"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tr-TR"/>
        </a:p>
      </dgm:t>
    </dgm:pt>
    <dgm:pt modelId="{01EB4064-9CA9-4237-9469-19E5BAE32C9D}">
      <dgm:prSet custT="1"/>
      <dgm:spPr>
        <a:solidFill>
          <a:srgbClr val="990000"/>
        </a:solidFill>
      </dgm:spPr>
      <dgm:t>
        <a:bodyPr/>
        <a:lstStyle/>
        <a:p>
          <a:r>
            <a:rPr lang="tr-TR" sz="2000" dirty="0">
              <a:latin typeface="Garamond" panose="02020404030301010803" pitchFamily="18" charset="0"/>
              <a:cs typeface="Times New Roman" panose="02020603050405020304" pitchFamily="18" charset="0"/>
            </a:rPr>
            <a:t>Tanımı</a:t>
          </a:r>
        </a:p>
      </dgm:t>
    </dgm:pt>
    <dgm:pt modelId="{3A15F89A-1502-4F0B-AD36-E10D3F5D1E19}" type="parTrans" cxnId="{45449E5F-E901-43FA-9F27-5F7DB7978065}">
      <dgm:prSet/>
      <dgm:spPr/>
      <dgm:t>
        <a:bodyPr/>
        <a:lstStyle/>
        <a:p>
          <a:endParaRPr lang="tr-TR" sz="1800"/>
        </a:p>
      </dgm:t>
    </dgm:pt>
    <dgm:pt modelId="{53330AF9-B282-4822-AE08-666B2E0120E5}" type="sibTrans" cxnId="{45449E5F-E901-43FA-9F27-5F7DB7978065}">
      <dgm:prSet/>
      <dgm:spPr/>
      <dgm:t>
        <a:bodyPr/>
        <a:lstStyle/>
        <a:p>
          <a:endParaRPr lang="tr-TR" sz="1800"/>
        </a:p>
      </dgm:t>
    </dgm:pt>
    <dgm:pt modelId="{7E2C2E9E-D9F3-4C45-978A-E6313B16C4EF}">
      <dgm:prSet custT="1"/>
      <dgm:spPr>
        <a:solidFill>
          <a:srgbClr val="990000"/>
        </a:solidFill>
      </dgm:spPr>
      <dgm:t>
        <a:bodyPr/>
        <a:lstStyle/>
        <a:p>
          <a:r>
            <a:rPr lang="tr-TR" sz="2000" dirty="0">
              <a:latin typeface="Garamond" panose="02020404030301010803" pitchFamily="18" charset="0"/>
              <a:cs typeface="Times New Roman" panose="02020603050405020304" pitchFamily="18" charset="0"/>
            </a:rPr>
            <a:t>Yetkili Kurum</a:t>
          </a:r>
        </a:p>
      </dgm:t>
    </dgm:pt>
    <dgm:pt modelId="{4B3ED884-7764-4FA8-9DF7-67662E1597A0}" type="parTrans" cxnId="{ABA44B51-B688-4D55-8FCD-0CDD41F94AF8}">
      <dgm:prSet/>
      <dgm:spPr/>
      <dgm:t>
        <a:bodyPr/>
        <a:lstStyle/>
        <a:p>
          <a:endParaRPr lang="tr-TR" sz="1800"/>
        </a:p>
      </dgm:t>
    </dgm:pt>
    <dgm:pt modelId="{18E44063-228A-41CB-8159-2903240AA401}" type="sibTrans" cxnId="{ABA44B51-B688-4D55-8FCD-0CDD41F94AF8}">
      <dgm:prSet/>
      <dgm:spPr/>
      <dgm:t>
        <a:bodyPr/>
        <a:lstStyle/>
        <a:p>
          <a:endParaRPr lang="tr-TR" sz="1800"/>
        </a:p>
      </dgm:t>
    </dgm:pt>
    <dgm:pt modelId="{ADBAF23A-1E62-46AD-B3A4-943B1C8EB0BB}">
      <dgm:prSet custT="1"/>
      <dgm:spPr>
        <a:solidFill>
          <a:srgbClr val="990000"/>
        </a:solidFill>
      </dgm:spPr>
      <dgm:t>
        <a:bodyPr/>
        <a:lstStyle/>
        <a:p>
          <a:r>
            <a:rPr lang="tr-TR" sz="2000" dirty="0">
              <a:latin typeface="Garamond" panose="02020404030301010803" pitchFamily="18" charset="0"/>
              <a:cs typeface="Times New Roman" panose="02020603050405020304" pitchFamily="18" charset="0"/>
            </a:rPr>
            <a:t>Yetkili Memur</a:t>
          </a:r>
        </a:p>
      </dgm:t>
    </dgm:pt>
    <dgm:pt modelId="{0BD0056C-DDD8-4532-9BEA-CA2C8E63A226}" type="parTrans" cxnId="{44B74015-B2AE-449A-8C30-83CF7E65595A}">
      <dgm:prSet/>
      <dgm:spPr/>
      <dgm:t>
        <a:bodyPr/>
        <a:lstStyle/>
        <a:p>
          <a:endParaRPr lang="tr-TR" sz="1800"/>
        </a:p>
      </dgm:t>
    </dgm:pt>
    <dgm:pt modelId="{E6738BE4-09D3-43C5-88F7-E9930CD98C91}" type="sibTrans" cxnId="{44B74015-B2AE-449A-8C30-83CF7E65595A}">
      <dgm:prSet/>
      <dgm:spPr/>
      <dgm:t>
        <a:bodyPr/>
        <a:lstStyle/>
        <a:p>
          <a:endParaRPr lang="tr-TR" sz="1800"/>
        </a:p>
      </dgm:t>
    </dgm:pt>
    <dgm:pt modelId="{80F4E6D4-7CE8-4EA3-8ACD-2D51BA8A3E88}">
      <dgm:prSet custT="1"/>
      <dgm:spPr/>
      <dgm:t>
        <a:bodyPr/>
        <a:lstStyle/>
        <a:p>
          <a:r>
            <a:rPr lang="tr-TR" sz="2000" dirty="0">
              <a:latin typeface="Garamond" panose="02020404030301010803" pitchFamily="18" charset="0"/>
            </a:rPr>
            <a:t>Çalışma süreleri, ücretler, iş sağlığı ve güvenliği, işçilerin refahı, çocuk ve gençlerin çalıştırılması, kayıt dışılık, işsizlik, istihdam ve işgücü piyasası uygulamaları gibi çalışma şartlarına ve ortamına ilişkin mevzuat hükümlerinin uygulanmasıyla ilgili olarak araştırma, inceleme ve denetlemeyi kapsayan, Devlet adına gerçekleştirilen teftiş faaliyetlerini ifade etmektedir. </a:t>
          </a:r>
        </a:p>
      </dgm:t>
    </dgm:pt>
    <dgm:pt modelId="{9C53C9FD-744B-46A1-A9A7-00A2582AB2A6}" type="parTrans" cxnId="{992FD571-0565-44C7-A2CF-C05201C8E76B}">
      <dgm:prSet/>
      <dgm:spPr/>
      <dgm:t>
        <a:bodyPr/>
        <a:lstStyle/>
        <a:p>
          <a:endParaRPr lang="tr-TR" sz="1800"/>
        </a:p>
      </dgm:t>
    </dgm:pt>
    <dgm:pt modelId="{058E07B5-D1FF-4D20-8EA3-BCC06AEDAD70}" type="sibTrans" cxnId="{992FD571-0565-44C7-A2CF-C05201C8E76B}">
      <dgm:prSet/>
      <dgm:spPr/>
      <dgm:t>
        <a:bodyPr/>
        <a:lstStyle/>
        <a:p>
          <a:endParaRPr lang="tr-TR" sz="1800"/>
        </a:p>
      </dgm:t>
    </dgm:pt>
    <dgm:pt modelId="{6F512901-B2E7-411F-AE76-BE58BB750D71}">
      <dgm:prSet custT="1"/>
      <dgm:spPr/>
      <dgm:t>
        <a:bodyPr/>
        <a:lstStyle/>
        <a:p>
          <a:r>
            <a:rPr lang="tr-TR" sz="2000" dirty="0">
              <a:latin typeface="Garamond" panose="02020404030301010803" pitchFamily="18" charset="0"/>
            </a:rPr>
            <a:t>İş teftişi Bakan Olur’u ile Devlet adına </a:t>
          </a:r>
          <a:r>
            <a:rPr lang="tr-TR" sz="2000" u="sng" dirty="0">
              <a:latin typeface="Garamond" panose="02020404030301010803" pitchFamily="18" charset="0"/>
            </a:rPr>
            <a:t>Rehberlik ve Teftiş Başkanlığınca </a:t>
          </a:r>
          <a:r>
            <a:rPr lang="tr-TR" sz="2000" u="none" dirty="0">
              <a:latin typeface="Garamond" panose="02020404030301010803" pitchFamily="18" charset="0"/>
            </a:rPr>
            <a:t>yerine getirilir.</a:t>
          </a:r>
        </a:p>
      </dgm:t>
    </dgm:pt>
    <dgm:pt modelId="{E25A0778-D33B-4138-BB7B-324AB7664506}" type="parTrans" cxnId="{26A56004-9B4E-4E8F-B490-DBAA05980779}">
      <dgm:prSet/>
      <dgm:spPr/>
      <dgm:t>
        <a:bodyPr/>
        <a:lstStyle/>
        <a:p>
          <a:endParaRPr lang="tr-TR" sz="1800"/>
        </a:p>
      </dgm:t>
    </dgm:pt>
    <dgm:pt modelId="{A976F081-4E03-4741-AFF5-9372C123CD94}" type="sibTrans" cxnId="{26A56004-9B4E-4E8F-B490-DBAA05980779}">
      <dgm:prSet/>
      <dgm:spPr/>
      <dgm:t>
        <a:bodyPr/>
        <a:lstStyle/>
        <a:p>
          <a:endParaRPr lang="tr-TR" sz="1800"/>
        </a:p>
      </dgm:t>
    </dgm:pt>
    <dgm:pt modelId="{20370378-D8B3-4CD3-BF12-95316AA05A55}">
      <dgm:prSet custT="1"/>
      <dgm:spPr/>
      <dgm:t>
        <a:bodyPr/>
        <a:lstStyle/>
        <a:p>
          <a:r>
            <a:rPr lang="tr-TR" sz="2000" dirty="0">
              <a:latin typeface="Garamond" panose="02020404030301010803" pitchFamily="18" charset="0"/>
            </a:rPr>
            <a:t>Rehberlik ve Teftiş Başkanlığının görev ve yetkileri (1) sayılı Cumhurbaşkanlığı Kararnamesi’nin 95’inci maddesinde düzenlenmiş olup </a:t>
          </a:r>
          <a:r>
            <a:rPr lang="tr-TR" sz="2000" u="sng" dirty="0">
              <a:latin typeface="Garamond" panose="02020404030301010803" pitchFamily="18" charset="0"/>
            </a:rPr>
            <a:t>iş teftişi</a:t>
          </a:r>
          <a:r>
            <a:rPr lang="tr-TR" sz="2000" dirty="0">
              <a:latin typeface="Garamond" panose="02020404030301010803" pitchFamily="18" charset="0"/>
            </a:rPr>
            <a:t>, gerek ulusal mevzuat gerekse de 81 sayılı Sanayi ve Ticarette İş Teftişi Hakkındaki ILO Sözleşmesi uyarınca </a:t>
          </a:r>
          <a:r>
            <a:rPr lang="tr-TR" sz="2000" u="sng" dirty="0">
              <a:latin typeface="Garamond" panose="02020404030301010803" pitchFamily="18" charset="0"/>
            </a:rPr>
            <a:t>Çalışma ve Sosyal Güvenlik Bakanlığı İş Müfettişleri </a:t>
          </a:r>
          <a:r>
            <a:rPr lang="tr-TR" sz="2000" u="none" dirty="0">
              <a:latin typeface="Garamond" panose="02020404030301010803" pitchFamily="18" charset="0"/>
            </a:rPr>
            <a:t>tarafından  yürütülmektedir.</a:t>
          </a:r>
        </a:p>
      </dgm:t>
    </dgm:pt>
    <dgm:pt modelId="{37C75EE2-8725-4AE5-AC78-D5FC10267A55}" type="parTrans" cxnId="{BC2774A4-5FA0-4D85-A264-7B883FB511BF}">
      <dgm:prSet/>
      <dgm:spPr/>
      <dgm:t>
        <a:bodyPr/>
        <a:lstStyle/>
        <a:p>
          <a:endParaRPr lang="tr-TR" sz="1800"/>
        </a:p>
      </dgm:t>
    </dgm:pt>
    <dgm:pt modelId="{954FBC5F-5A3E-4A0B-8A4F-B9D8E56A2334}" type="sibTrans" cxnId="{BC2774A4-5FA0-4D85-A264-7B883FB511BF}">
      <dgm:prSet/>
      <dgm:spPr/>
      <dgm:t>
        <a:bodyPr/>
        <a:lstStyle/>
        <a:p>
          <a:endParaRPr lang="tr-TR" sz="1800"/>
        </a:p>
      </dgm:t>
    </dgm:pt>
    <dgm:pt modelId="{78A9A528-DF1A-4BFF-AC53-01778AFE1CEB}" type="pres">
      <dgm:prSet presAssocID="{BD795483-D343-4749-B7E2-BF5014D074C5}" presName="Name0" presStyleCnt="0">
        <dgm:presLayoutVars>
          <dgm:dir/>
          <dgm:animLvl val="lvl"/>
          <dgm:resizeHandles val="exact"/>
        </dgm:presLayoutVars>
      </dgm:prSet>
      <dgm:spPr/>
      <dgm:t>
        <a:bodyPr/>
        <a:lstStyle/>
        <a:p>
          <a:endParaRPr lang="tr-TR"/>
        </a:p>
      </dgm:t>
    </dgm:pt>
    <dgm:pt modelId="{31C28751-1DBC-4059-947D-0E89F4FDEF02}" type="pres">
      <dgm:prSet presAssocID="{01EB4064-9CA9-4237-9469-19E5BAE32C9D}" presName="composite" presStyleCnt="0"/>
      <dgm:spPr/>
    </dgm:pt>
    <dgm:pt modelId="{DD12119D-F277-430B-A0EA-D9FB93099463}" type="pres">
      <dgm:prSet presAssocID="{01EB4064-9CA9-4237-9469-19E5BAE32C9D}" presName="parTx" presStyleLbl="node1" presStyleIdx="0" presStyleCnt="3">
        <dgm:presLayoutVars>
          <dgm:chMax val="0"/>
          <dgm:chPref val="0"/>
          <dgm:bulletEnabled val="1"/>
        </dgm:presLayoutVars>
      </dgm:prSet>
      <dgm:spPr/>
      <dgm:t>
        <a:bodyPr/>
        <a:lstStyle/>
        <a:p>
          <a:endParaRPr lang="tr-TR"/>
        </a:p>
      </dgm:t>
    </dgm:pt>
    <dgm:pt modelId="{2B60B4F0-9B85-4CDC-ACB5-625BBDB09581}" type="pres">
      <dgm:prSet presAssocID="{01EB4064-9CA9-4237-9469-19E5BAE32C9D}" presName="desTx" presStyleLbl="revTx" presStyleIdx="0" presStyleCnt="3">
        <dgm:presLayoutVars>
          <dgm:bulletEnabled val="1"/>
        </dgm:presLayoutVars>
      </dgm:prSet>
      <dgm:spPr/>
      <dgm:t>
        <a:bodyPr/>
        <a:lstStyle/>
        <a:p>
          <a:endParaRPr lang="tr-TR"/>
        </a:p>
      </dgm:t>
    </dgm:pt>
    <dgm:pt modelId="{B2B39710-6115-4E09-ACB3-A367EE9D09AB}" type="pres">
      <dgm:prSet presAssocID="{53330AF9-B282-4822-AE08-666B2E0120E5}" presName="space" presStyleCnt="0"/>
      <dgm:spPr/>
    </dgm:pt>
    <dgm:pt modelId="{BB4F11A0-38D7-4729-A87F-9B2F630AC4D6}" type="pres">
      <dgm:prSet presAssocID="{7E2C2E9E-D9F3-4C45-978A-E6313B16C4EF}" presName="composite" presStyleCnt="0"/>
      <dgm:spPr/>
    </dgm:pt>
    <dgm:pt modelId="{ACDD8E3B-B7D7-4C4A-BD6C-157C397AC303}" type="pres">
      <dgm:prSet presAssocID="{7E2C2E9E-D9F3-4C45-978A-E6313B16C4EF}" presName="parTx" presStyleLbl="node1" presStyleIdx="1" presStyleCnt="3">
        <dgm:presLayoutVars>
          <dgm:chMax val="0"/>
          <dgm:chPref val="0"/>
          <dgm:bulletEnabled val="1"/>
        </dgm:presLayoutVars>
      </dgm:prSet>
      <dgm:spPr/>
      <dgm:t>
        <a:bodyPr/>
        <a:lstStyle/>
        <a:p>
          <a:endParaRPr lang="tr-TR"/>
        </a:p>
      </dgm:t>
    </dgm:pt>
    <dgm:pt modelId="{52E79B24-DD66-41DD-975B-6F9FCE2E3717}" type="pres">
      <dgm:prSet presAssocID="{7E2C2E9E-D9F3-4C45-978A-E6313B16C4EF}" presName="desTx" presStyleLbl="revTx" presStyleIdx="1" presStyleCnt="3">
        <dgm:presLayoutVars>
          <dgm:bulletEnabled val="1"/>
        </dgm:presLayoutVars>
      </dgm:prSet>
      <dgm:spPr/>
      <dgm:t>
        <a:bodyPr/>
        <a:lstStyle/>
        <a:p>
          <a:endParaRPr lang="tr-TR"/>
        </a:p>
      </dgm:t>
    </dgm:pt>
    <dgm:pt modelId="{55D008E0-489B-4F7F-BC5B-13E2BCF3DC06}" type="pres">
      <dgm:prSet presAssocID="{18E44063-228A-41CB-8159-2903240AA401}" presName="space" presStyleCnt="0"/>
      <dgm:spPr/>
    </dgm:pt>
    <dgm:pt modelId="{E6915DC0-2A0F-4CD0-A574-4531B2C8FC6F}" type="pres">
      <dgm:prSet presAssocID="{ADBAF23A-1E62-46AD-B3A4-943B1C8EB0BB}" presName="composite" presStyleCnt="0"/>
      <dgm:spPr/>
    </dgm:pt>
    <dgm:pt modelId="{7B19DA25-EFD2-4F19-B84C-14F00499D031}" type="pres">
      <dgm:prSet presAssocID="{ADBAF23A-1E62-46AD-B3A4-943B1C8EB0BB}" presName="parTx" presStyleLbl="node1" presStyleIdx="2" presStyleCnt="3">
        <dgm:presLayoutVars>
          <dgm:chMax val="0"/>
          <dgm:chPref val="0"/>
          <dgm:bulletEnabled val="1"/>
        </dgm:presLayoutVars>
      </dgm:prSet>
      <dgm:spPr/>
      <dgm:t>
        <a:bodyPr/>
        <a:lstStyle/>
        <a:p>
          <a:endParaRPr lang="tr-TR"/>
        </a:p>
      </dgm:t>
    </dgm:pt>
    <dgm:pt modelId="{73BC5131-48A7-48DC-8C30-0E0140B53B5B}" type="pres">
      <dgm:prSet presAssocID="{ADBAF23A-1E62-46AD-B3A4-943B1C8EB0BB}" presName="desTx" presStyleLbl="revTx" presStyleIdx="2" presStyleCnt="3">
        <dgm:presLayoutVars>
          <dgm:bulletEnabled val="1"/>
        </dgm:presLayoutVars>
      </dgm:prSet>
      <dgm:spPr/>
      <dgm:t>
        <a:bodyPr/>
        <a:lstStyle/>
        <a:p>
          <a:endParaRPr lang="tr-TR"/>
        </a:p>
      </dgm:t>
    </dgm:pt>
  </dgm:ptLst>
  <dgm:cxnLst>
    <dgm:cxn modelId="{C138F5B1-F626-4C3B-80F1-B441C67E6B7E}" type="presOf" srcId="{BD795483-D343-4749-B7E2-BF5014D074C5}" destId="{78A9A528-DF1A-4BFF-AC53-01778AFE1CEB}" srcOrd="0" destOrd="0" presId="urn:microsoft.com/office/officeart/2005/8/layout/chevron1"/>
    <dgm:cxn modelId="{BC2774A4-5FA0-4D85-A264-7B883FB511BF}" srcId="{ADBAF23A-1E62-46AD-B3A4-943B1C8EB0BB}" destId="{20370378-D8B3-4CD3-BF12-95316AA05A55}" srcOrd="0" destOrd="0" parTransId="{37C75EE2-8725-4AE5-AC78-D5FC10267A55}" sibTransId="{954FBC5F-5A3E-4A0B-8A4F-B9D8E56A2334}"/>
    <dgm:cxn modelId="{03D1E4D3-506D-4122-A697-984BC5508C22}" type="presOf" srcId="{80F4E6D4-7CE8-4EA3-8ACD-2D51BA8A3E88}" destId="{2B60B4F0-9B85-4CDC-ACB5-625BBDB09581}" srcOrd="0" destOrd="0" presId="urn:microsoft.com/office/officeart/2005/8/layout/chevron1"/>
    <dgm:cxn modelId="{BE8F2555-3BB3-4621-85AB-6CA7BE4BFD5B}" type="presOf" srcId="{7E2C2E9E-D9F3-4C45-978A-E6313B16C4EF}" destId="{ACDD8E3B-B7D7-4C4A-BD6C-157C397AC303}" srcOrd="0" destOrd="0" presId="urn:microsoft.com/office/officeart/2005/8/layout/chevron1"/>
    <dgm:cxn modelId="{D3B83729-5FE8-40FC-8F12-0D2986555EA8}" type="presOf" srcId="{6F512901-B2E7-411F-AE76-BE58BB750D71}" destId="{52E79B24-DD66-41DD-975B-6F9FCE2E3717}" srcOrd="0" destOrd="0" presId="urn:microsoft.com/office/officeart/2005/8/layout/chevron1"/>
    <dgm:cxn modelId="{45449E5F-E901-43FA-9F27-5F7DB7978065}" srcId="{BD795483-D343-4749-B7E2-BF5014D074C5}" destId="{01EB4064-9CA9-4237-9469-19E5BAE32C9D}" srcOrd="0" destOrd="0" parTransId="{3A15F89A-1502-4F0B-AD36-E10D3F5D1E19}" sibTransId="{53330AF9-B282-4822-AE08-666B2E0120E5}"/>
    <dgm:cxn modelId="{EF5A7C14-18C4-44BD-9C5D-52EB8E85D504}" type="presOf" srcId="{01EB4064-9CA9-4237-9469-19E5BAE32C9D}" destId="{DD12119D-F277-430B-A0EA-D9FB93099463}" srcOrd="0" destOrd="0" presId="urn:microsoft.com/office/officeart/2005/8/layout/chevron1"/>
    <dgm:cxn modelId="{992FD571-0565-44C7-A2CF-C05201C8E76B}" srcId="{01EB4064-9CA9-4237-9469-19E5BAE32C9D}" destId="{80F4E6D4-7CE8-4EA3-8ACD-2D51BA8A3E88}" srcOrd="0" destOrd="0" parTransId="{9C53C9FD-744B-46A1-A9A7-00A2582AB2A6}" sibTransId="{058E07B5-D1FF-4D20-8EA3-BCC06AEDAD70}"/>
    <dgm:cxn modelId="{3E56456A-A611-4A11-A6FD-4841CC5D8036}" type="presOf" srcId="{20370378-D8B3-4CD3-BF12-95316AA05A55}" destId="{73BC5131-48A7-48DC-8C30-0E0140B53B5B}" srcOrd="0" destOrd="0" presId="urn:microsoft.com/office/officeart/2005/8/layout/chevron1"/>
    <dgm:cxn modelId="{ABA44B51-B688-4D55-8FCD-0CDD41F94AF8}" srcId="{BD795483-D343-4749-B7E2-BF5014D074C5}" destId="{7E2C2E9E-D9F3-4C45-978A-E6313B16C4EF}" srcOrd="1" destOrd="0" parTransId="{4B3ED884-7764-4FA8-9DF7-67662E1597A0}" sibTransId="{18E44063-228A-41CB-8159-2903240AA401}"/>
    <dgm:cxn modelId="{44B74015-B2AE-449A-8C30-83CF7E65595A}" srcId="{BD795483-D343-4749-B7E2-BF5014D074C5}" destId="{ADBAF23A-1E62-46AD-B3A4-943B1C8EB0BB}" srcOrd="2" destOrd="0" parTransId="{0BD0056C-DDD8-4532-9BEA-CA2C8E63A226}" sibTransId="{E6738BE4-09D3-43C5-88F7-E9930CD98C91}"/>
    <dgm:cxn modelId="{26A56004-9B4E-4E8F-B490-DBAA05980779}" srcId="{7E2C2E9E-D9F3-4C45-978A-E6313B16C4EF}" destId="{6F512901-B2E7-411F-AE76-BE58BB750D71}" srcOrd="0" destOrd="0" parTransId="{E25A0778-D33B-4138-BB7B-324AB7664506}" sibTransId="{A976F081-4E03-4741-AFF5-9372C123CD94}"/>
    <dgm:cxn modelId="{3A0DB8AF-E25D-4AD0-BD5C-8688176560DA}" type="presOf" srcId="{ADBAF23A-1E62-46AD-B3A4-943B1C8EB0BB}" destId="{7B19DA25-EFD2-4F19-B84C-14F00499D031}" srcOrd="0" destOrd="0" presId="urn:microsoft.com/office/officeart/2005/8/layout/chevron1"/>
    <dgm:cxn modelId="{A967640D-6A5A-43FF-AD22-BB44A7642A4B}" type="presParOf" srcId="{78A9A528-DF1A-4BFF-AC53-01778AFE1CEB}" destId="{31C28751-1DBC-4059-947D-0E89F4FDEF02}" srcOrd="0" destOrd="0" presId="urn:microsoft.com/office/officeart/2005/8/layout/chevron1"/>
    <dgm:cxn modelId="{447475F4-D1F8-4D57-9E4E-9E8B56EC481D}" type="presParOf" srcId="{31C28751-1DBC-4059-947D-0E89F4FDEF02}" destId="{DD12119D-F277-430B-A0EA-D9FB93099463}" srcOrd="0" destOrd="0" presId="urn:microsoft.com/office/officeart/2005/8/layout/chevron1"/>
    <dgm:cxn modelId="{7A8B8144-1F12-4580-AFE9-B5C7C97781EB}" type="presParOf" srcId="{31C28751-1DBC-4059-947D-0E89F4FDEF02}" destId="{2B60B4F0-9B85-4CDC-ACB5-625BBDB09581}" srcOrd="1" destOrd="0" presId="urn:microsoft.com/office/officeart/2005/8/layout/chevron1"/>
    <dgm:cxn modelId="{62932E5A-E539-4E55-B1F4-AD01151DEDD0}" type="presParOf" srcId="{78A9A528-DF1A-4BFF-AC53-01778AFE1CEB}" destId="{B2B39710-6115-4E09-ACB3-A367EE9D09AB}" srcOrd="1" destOrd="0" presId="urn:microsoft.com/office/officeart/2005/8/layout/chevron1"/>
    <dgm:cxn modelId="{A908125A-1DE5-4E54-9D79-29213AD1F477}" type="presParOf" srcId="{78A9A528-DF1A-4BFF-AC53-01778AFE1CEB}" destId="{BB4F11A0-38D7-4729-A87F-9B2F630AC4D6}" srcOrd="2" destOrd="0" presId="urn:microsoft.com/office/officeart/2005/8/layout/chevron1"/>
    <dgm:cxn modelId="{942FBE18-49AA-4B24-9082-C5D95135FEE1}" type="presParOf" srcId="{BB4F11A0-38D7-4729-A87F-9B2F630AC4D6}" destId="{ACDD8E3B-B7D7-4C4A-BD6C-157C397AC303}" srcOrd="0" destOrd="0" presId="urn:microsoft.com/office/officeart/2005/8/layout/chevron1"/>
    <dgm:cxn modelId="{518B4087-0911-44C7-8C4D-CD7663DC44DE}" type="presParOf" srcId="{BB4F11A0-38D7-4729-A87F-9B2F630AC4D6}" destId="{52E79B24-DD66-41DD-975B-6F9FCE2E3717}" srcOrd="1" destOrd="0" presId="urn:microsoft.com/office/officeart/2005/8/layout/chevron1"/>
    <dgm:cxn modelId="{AAC44C08-3298-4247-9D18-F5D69676C26F}" type="presParOf" srcId="{78A9A528-DF1A-4BFF-AC53-01778AFE1CEB}" destId="{55D008E0-489B-4F7F-BC5B-13E2BCF3DC06}" srcOrd="3" destOrd="0" presId="urn:microsoft.com/office/officeart/2005/8/layout/chevron1"/>
    <dgm:cxn modelId="{8F6B21AF-524E-426E-8ADD-44668BA05022}" type="presParOf" srcId="{78A9A528-DF1A-4BFF-AC53-01778AFE1CEB}" destId="{E6915DC0-2A0F-4CD0-A574-4531B2C8FC6F}" srcOrd="4" destOrd="0" presId="urn:microsoft.com/office/officeart/2005/8/layout/chevron1"/>
    <dgm:cxn modelId="{6ED2C8AD-3926-42CA-92D8-629A66CA764E}" type="presParOf" srcId="{E6915DC0-2A0F-4CD0-A574-4531B2C8FC6F}" destId="{7B19DA25-EFD2-4F19-B84C-14F00499D031}" srcOrd="0" destOrd="0" presId="urn:microsoft.com/office/officeart/2005/8/layout/chevron1"/>
    <dgm:cxn modelId="{0666A917-E613-4C7D-BC5F-8DD3A782DAF3}" type="presParOf" srcId="{E6915DC0-2A0F-4CD0-A574-4531B2C8FC6F}" destId="{73BC5131-48A7-48DC-8C30-0E0140B53B5B}" srcOrd="1" destOrd="0" presId="urn:microsoft.com/office/officeart/2005/8/layout/chevron1"/>
  </dgm:cxnLst>
  <dgm:bg>
    <a:solidFill>
      <a:schemeClr val="lt1">
        <a:hueOff val="0"/>
        <a:satOff val="0"/>
        <a:lumOff val="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4B0980-AB4D-449D-83D3-39D8205740A7}" type="doc">
      <dgm:prSet loTypeId="urn:microsoft.com/office/officeart/2005/8/layout/orgChart1" loCatId="hierarchy" qsTypeId="urn:microsoft.com/office/officeart/2005/8/quickstyle/simple2" qsCatId="simple" csTypeId="urn:microsoft.com/office/officeart/2005/8/colors/accent0_1" csCatId="mainScheme" phldr="1"/>
      <dgm:spPr/>
      <dgm:t>
        <a:bodyPr/>
        <a:lstStyle/>
        <a:p>
          <a:endParaRPr lang="tr-TR"/>
        </a:p>
      </dgm:t>
    </dgm:pt>
    <dgm:pt modelId="{DB0798EE-34DB-433F-A3E7-B1474F93CD38}">
      <dgm:prSet phldrT="[Metin]" custT="1"/>
      <dgm:spPr>
        <a:solidFill>
          <a:srgbClr val="990000"/>
        </a:solidFill>
      </dgm:spPr>
      <dgm:t>
        <a:bodyPr/>
        <a:lstStyle/>
        <a:p>
          <a:r>
            <a:rPr lang="tr-TR" sz="2000" b="1" dirty="0" smtClean="0">
              <a:solidFill>
                <a:schemeClr val="bg1"/>
              </a:solidFill>
              <a:latin typeface="Garamond" panose="02020404030301010803" pitchFamily="18" charset="0"/>
            </a:rPr>
            <a:t>İş Teftişi</a:t>
          </a:r>
          <a:endParaRPr lang="tr-TR" sz="2000" b="1" dirty="0">
            <a:solidFill>
              <a:schemeClr val="bg1"/>
            </a:solidFill>
            <a:latin typeface="Garamond" panose="02020404030301010803" pitchFamily="18" charset="0"/>
          </a:endParaRPr>
        </a:p>
      </dgm:t>
    </dgm:pt>
    <dgm:pt modelId="{C66630BC-F7C9-42D8-B079-37C0D92539A2}" type="parTrans" cxnId="{CF79AC7D-7B28-4B2A-9A25-C4713ECED3BE}">
      <dgm:prSet/>
      <dgm:spPr/>
      <dgm:t>
        <a:bodyPr/>
        <a:lstStyle/>
        <a:p>
          <a:endParaRPr lang="tr-TR"/>
        </a:p>
      </dgm:t>
    </dgm:pt>
    <dgm:pt modelId="{EDE36D83-7037-49A8-B65D-F5CF7F4B5217}" type="sibTrans" cxnId="{CF79AC7D-7B28-4B2A-9A25-C4713ECED3BE}">
      <dgm:prSet/>
      <dgm:spPr/>
      <dgm:t>
        <a:bodyPr/>
        <a:lstStyle/>
        <a:p>
          <a:endParaRPr lang="tr-TR"/>
        </a:p>
      </dgm:t>
    </dgm:pt>
    <dgm:pt modelId="{6324408B-FEA4-43CD-B935-763F4C861F9C}">
      <dgm:prSet phldrT="[Metin]" custT="1"/>
      <dgm:spPr>
        <a:solidFill>
          <a:srgbClr val="990000"/>
        </a:solidFill>
      </dgm:spPr>
      <dgm:t>
        <a:bodyPr/>
        <a:lstStyle/>
        <a:p>
          <a:r>
            <a:rPr lang="tr-TR" sz="2000" b="1" dirty="0" smtClean="0">
              <a:solidFill>
                <a:schemeClr val="bg1"/>
              </a:solidFill>
              <a:effectLst/>
              <a:latin typeface="Garamond" panose="02020404030301010803" pitchFamily="18" charset="0"/>
              <a:ea typeface="+mn-ea"/>
              <a:cs typeface="Times New Roman" panose="02020603050405020304" pitchFamily="18" charset="0"/>
            </a:rPr>
            <a:t>Programlı Teftiş</a:t>
          </a:r>
          <a:endParaRPr lang="tr-TR" sz="2000" b="1" dirty="0">
            <a:solidFill>
              <a:schemeClr val="bg1"/>
            </a:solidFill>
            <a:effectLst/>
            <a:latin typeface="Garamond" panose="02020404030301010803" pitchFamily="18" charset="0"/>
            <a:ea typeface="+mn-ea"/>
            <a:cs typeface="Times New Roman" panose="02020603050405020304" pitchFamily="18" charset="0"/>
          </a:endParaRPr>
        </a:p>
      </dgm:t>
    </dgm:pt>
    <dgm:pt modelId="{B1A9ED7E-33A4-4B71-8782-61817B9E377B}" type="parTrans" cxnId="{EEAA8320-3AC4-45FA-9A53-9FD47D23E881}">
      <dgm:prSet/>
      <dgm:spPr/>
      <dgm:t>
        <a:bodyPr/>
        <a:lstStyle/>
        <a:p>
          <a:endParaRPr lang="tr-TR" b="1"/>
        </a:p>
      </dgm:t>
    </dgm:pt>
    <dgm:pt modelId="{AD64EF91-A063-4306-B5D0-6AB7A61840F8}" type="sibTrans" cxnId="{EEAA8320-3AC4-45FA-9A53-9FD47D23E881}">
      <dgm:prSet/>
      <dgm:spPr/>
      <dgm:t>
        <a:bodyPr/>
        <a:lstStyle/>
        <a:p>
          <a:endParaRPr lang="tr-TR"/>
        </a:p>
      </dgm:t>
    </dgm:pt>
    <dgm:pt modelId="{0A4A03B0-4532-401A-BEB1-632F0F72181C}">
      <dgm:prSet phldrT="[Metin]" custT="1"/>
      <dgm:spPr>
        <a:solidFill>
          <a:srgbClr val="990000"/>
        </a:solidFill>
      </dgm:spPr>
      <dgm:t>
        <a:bodyPr/>
        <a:lstStyle/>
        <a:p>
          <a:r>
            <a:rPr lang="tr-TR" sz="2000" b="1" dirty="0" smtClean="0">
              <a:solidFill>
                <a:schemeClr val="bg1"/>
              </a:solidFill>
              <a:effectLst/>
              <a:latin typeface="Garamond" panose="02020404030301010803" pitchFamily="18" charset="0"/>
              <a:ea typeface="+mn-ea"/>
              <a:cs typeface="Times New Roman" panose="02020603050405020304" pitchFamily="18" charset="0"/>
            </a:rPr>
            <a:t>Program Dışı Teftiş</a:t>
          </a:r>
          <a:endParaRPr lang="tr-TR" sz="2000" b="1" dirty="0">
            <a:solidFill>
              <a:schemeClr val="bg1"/>
            </a:solidFill>
            <a:effectLst/>
            <a:latin typeface="Garamond" panose="02020404030301010803" pitchFamily="18" charset="0"/>
            <a:ea typeface="+mn-ea"/>
            <a:cs typeface="Times New Roman" panose="02020603050405020304" pitchFamily="18" charset="0"/>
          </a:endParaRPr>
        </a:p>
      </dgm:t>
    </dgm:pt>
    <dgm:pt modelId="{8712010C-D32A-4195-9C02-A3011D5B7F63}" type="parTrans" cxnId="{082576F2-A39D-4D1F-9B7D-DF221A9EA83C}">
      <dgm:prSet/>
      <dgm:spPr/>
      <dgm:t>
        <a:bodyPr/>
        <a:lstStyle/>
        <a:p>
          <a:endParaRPr lang="tr-TR" b="1"/>
        </a:p>
      </dgm:t>
    </dgm:pt>
    <dgm:pt modelId="{A6214887-50AA-42B5-A215-DA8EE4A5C357}" type="sibTrans" cxnId="{082576F2-A39D-4D1F-9B7D-DF221A9EA83C}">
      <dgm:prSet/>
      <dgm:spPr/>
      <dgm:t>
        <a:bodyPr/>
        <a:lstStyle/>
        <a:p>
          <a:endParaRPr lang="tr-TR"/>
        </a:p>
      </dgm:t>
    </dgm:pt>
    <dgm:pt modelId="{BAE21DBF-49CB-42BA-95F4-55D9B8AFCAC7}" type="pres">
      <dgm:prSet presAssocID="{C04B0980-AB4D-449D-83D3-39D8205740A7}" presName="hierChild1" presStyleCnt="0">
        <dgm:presLayoutVars>
          <dgm:orgChart val="1"/>
          <dgm:chPref val="1"/>
          <dgm:dir/>
          <dgm:animOne val="branch"/>
          <dgm:animLvl val="lvl"/>
          <dgm:resizeHandles/>
        </dgm:presLayoutVars>
      </dgm:prSet>
      <dgm:spPr/>
      <dgm:t>
        <a:bodyPr/>
        <a:lstStyle/>
        <a:p>
          <a:endParaRPr lang="tr-TR"/>
        </a:p>
      </dgm:t>
    </dgm:pt>
    <dgm:pt modelId="{6D4E6371-1765-4C9F-A779-16EEC5C3E127}" type="pres">
      <dgm:prSet presAssocID="{DB0798EE-34DB-433F-A3E7-B1474F93CD38}" presName="hierRoot1" presStyleCnt="0">
        <dgm:presLayoutVars>
          <dgm:hierBranch val="init"/>
        </dgm:presLayoutVars>
      </dgm:prSet>
      <dgm:spPr/>
    </dgm:pt>
    <dgm:pt modelId="{C754758F-75D1-461A-B10C-5C694C4B2843}" type="pres">
      <dgm:prSet presAssocID="{DB0798EE-34DB-433F-A3E7-B1474F93CD38}" presName="rootComposite1" presStyleCnt="0"/>
      <dgm:spPr/>
    </dgm:pt>
    <dgm:pt modelId="{54770936-DD55-4973-878B-7D546290F273}" type="pres">
      <dgm:prSet presAssocID="{DB0798EE-34DB-433F-A3E7-B1474F93CD38}" presName="rootText1" presStyleLbl="node0" presStyleIdx="0" presStyleCnt="1">
        <dgm:presLayoutVars>
          <dgm:chPref val="3"/>
        </dgm:presLayoutVars>
      </dgm:prSet>
      <dgm:spPr/>
      <dgm:t>
        <a:bodyPr/>
        <a:lstStyle/>
        <a:p>
          <a:endParaRPr lang="tr-TR"/>
        </a:p>
      </dgm:t>
    </dgm:pt>
    <dgm:pt modelId="{4637ED7D-10D4-41BB-B929-8BD363E48F06}" type="pres">
      <dgm:prSet presAssocID="{DB0798EE-34DB-433F-A3E7-B1474F93CD38}" presName="rootConnector1" presStyleLbl="node1" presStyleIdx="0" presStyleCnt="0"/>
      <dgm:spPr/>
      <dgm:t>
        <a:bodyPr/>
        <a:lstStyle/>
        <a:p>
          <a:endParaRPr lang="tr-TR"/>
        </a:p>
      </dgm:t>
    </dgm:pt>
    <dgm:pt modelId="{842577D7-58E8-4651-AFB5-53E8C403B909}" type="pres">
      <dgm:prSet presAssocID="{DB0798EE-34DB-433F-A3E7-B1474F93CD38}" presName="hierChild2" presStyleCnt="0"/>
      <dgm:spPr/>
    </dgm:pt>
    <dgm:pt modelId="{55637D10-7E76-482A-A673-E31A6AFDDFD6}" type="pres">
      <dgm:prSet presAssocID="{B1A9ED7E-33A4-4B71-8782-61817B9E377B}" presName="Name37" presStyleLbl="parChTrans1D2" presStyleIdx="0" presStyleCnt="2"/>
      <dgm:spPr/>
      <dgm:t>
        <a:bodyPr/>
        <a:lstStyle/>
        <a:p>
          <a:endParaRPr lang="tr-TR"/>
        </a:p>
      </dgm:t>
    </dgm:pt>
    <dgm:pt modelId="{26D74E40-D3C6-48EF-9725-7F978EADA369}" type="pres">
      <dgm:prSet presAssocID="{6324408B-FEA4-43CD-B935-763F4C861F9C}" presName="hierRoot2" presStyleCnt="0">
        <dgm:presLayoutVars>
          <dgm:hierBranch val="init"/>
        </dgm:presLayoutVars>
      </dgm:prSet>
      <dgm:spPr/>
    </dgm:pt>
    <dgm:pt modelId="{ECB92FCF-F4BD-4E86-9A8C-3283EF904A9A}" type="pres">
      <dgm:prSet presAssocID="{6324408B-FEA4-43CD-B935-763F4C861F9C}" presName="rootComposite" presStyleCnt="0"/>
      <dgm:spPr/>
    </dgm:pt>
    <dgm:pt modelId="{234739EC-D880-4CD5-9991-5937B5DD2217}" type="pres">
      <dgm:prSet presAssocID="{6324408B-FEA4-43CD-B935-763F4C861F9C}" presName="rootText" presStyleLbl="node2" presStyleIdx="0" presStyleCnt="2">
        <dgm:presLayoutVars>
          <dgm:chPref val="3"/>
        </dgm:presLayoutVars>
      </dgm:prSet>
      <dgm:spPr/>
      <dgm:t>
        <a:bodyPr/>
        <a:lstStyle/>
        <a:p>
          <a:endParaRPr lang="tr-TR"/>
        </a:p>
      </dgm:t>
    </dgm:pt>
    <dgm:pt modelId="{257C0313-2079-472C-B641-7E49FAB876E9}" type="pres">
      <dgm:prSet presAssocID="{6324408B-FEA4-43CD-B935-763F4C861F9C}" presName="rootConnector" presStyleLbl="node2" presStyleIdx="0" presStyleCnt="2"/>
      <dgm:spPr/>
      <dgm:t>
        <a:bodyPr/>
        <a:lstStyle/>
        <a:p>
          <a:endParaRPr lang="tr-TR"/>
        </a:p>
      </dgm:t>
    </dgm:pt>
    <dgm:pt modelId="{E6989B59-06ED-4629-AF1B-784ED42FD854}" type="pres">
      <dgm:prSet presAssocID="{6324408B-FEA4-43CD-B935-763F4C861F9C}" presName="hierChild4" presStyleCnt="0"/>
      <dgm:spPr/>
    </dgm:pt>
    <dgm:pt modelId="{26B5CE1C-3685-4E5C-A8C9-0E46E27F921A}" type="pres">
      <dgm:prSet presAssocID="{6324408B-FEA4-43CD-B935-763F4C861F9C}" presName="hierChild5" presStyleCnt="0"/>
      <dgm:spPr/>
    </dgm:pt>
    <dgm:pt modelId="{6E3C724E-E37A-447C-8A1C-E35D9AD9DAF5}" type="pres">
      <dgm:prSet presAssocID="{8712010C-D32A-4195-9C02-A3011D5B7F63}" presName="Name37" presStyleLbl="parChTrans1D2" presStyleIdx="1" presStyleCnt="2"/>
      <dgm:spPr/>
      <dgm:t>
        <a:bodyPr/>
        <a:lstStyle/>
        <a:p>
          <a:endParaRPr lang="tr-TR"/>
        </a:p>
      </dgm:t>
    </dgm:pt>
    <dgm:pt modelId="{B64EA573-6342-44B0-8666-D7AB3800F531}" type="pres">
      <dgm:prSet presAssocID="{0A4A03B0-4532-401A-BEB1-632F0F72181C}" presName="hierRoot2" presStyleCnt="0">
        <dgm:presLayoutVars>
          <dgm:hierBranch val="init"/>
        </dgm:presLayoutVars>
      </dgm:prSet>
      <dgm:spPr/>
    </dgm:pt>
    <dgm:pt modelId="{B2D4C0B8-A520-431A-908A-D70E123B2E5E}" type="pres">
      <dgm:prSet presAssocID="{0A4A03B0-4532-401A-BEB1-632F0F72181C}" presName="rootComposite" presStyleCnt="0"/>
      <dgm:spPr/>
    </dgm:pt>
    <dgm:pt modelId="{3B5BB969-7984-4F88-8F9B-95C7E02FA353}" type="pres">
      <dgm:prSet presAssocID="{0A4A03B0-4532-401A-BEB1-632F0F72181C}" presName="rootText" presStyleLbl="node2" presStyleIdx="1" presStyleCnt="2">
        <dgm:presLayoutVars>
          <dgm:chPref val="3"/>
        </dgm:presLayoutVars>
      </dgm:prSet>
      <dgm:spPr/>
      <dgm:t>
        <a:bodyPr/>
        <a:lstStyle/>
        <a:p>
          <a:endParaRPr lang="tr-TR"/>
        </a:p>
      </dgm:t>
    </dgm:pt>
    <dgm:pt modelId="{6D465A78-6938-437F-9500-2BC015321200}" type="pres">
      <dgm:prSet presAssocID="{0A4A03B0-4532-401A-BEB1-632F0F72181C}" presName="rootConnector" presStyleLbl="node2" presStyleIdx="1" presStyleCnt="2"/>
      <dgm:spPr/>
      <dgm:t>
        <a:bodyPr/>
        <a:lstStyle/>
        <a:p>
          <a:endParaRPr lang="tr-TR"/>
        </a:p>
      </dgm:t>
    </dgm:pt>
    <dgm:pt modelId="{646125F3-6F3C-4A3F-A0E8-AA1A9677C02F}" type="pres">
      <dgm:prSet presAssocID="{0A4A03B0-4532-401A-BEB1-632F0F72181C}" presName="hierChild4" presStyleCnt="0"/>
      <dgm:spPr/>
    </dgm:pt>
    <dgm:pt modelId="{3C8F9293-373B-4D22-99A9-B866B854C0C3}" type="pres">
      <dgm:prSet presAssocID="{0A4A03B0-4532-401A-BEB1-632F0F72181C}" presName="hierChild5" presStyleCnt="0"/>
      <dgm:spPr/>
    </dgm:pt>
    <dgm:pt modelId="{1C235B6A-1C8C-4BCD-98D2-3A6277CE131F}" type="pres">
      <dgm:prSet presAssocID="{DB0798EE-34DB-433F-A3E7-B1474F93CD38}" presName="hierChild3" presStyleCnt="0"/>
      <dgm:spPr/>
    </dgm:pt>
  </dgm:ptLst>
  <dgm:cxnLst>
    <dgm:cxn modelId="{72B2E30A-1581-4A01-99E8-8FBBA221668B}" type="presOf" srcId="{DB0798EE-34DB-433F-A3E7-B1474F93CD38}" destId="{54770936-DD55-4973-878B-7D546290F273}" srcOrd="0" destOrd="0" presId="urn:microsoft.com/office/officeart/2005/8/layout/orgChart1"/>
    <dgm:cxn modelId="{966A92D2-59ED-47DC-A9C4-6DE5C3C909A8}" type="presOf" srcId="{DB0798EE-34DB-433F-A3E7-B1474F93CD38}" destId="{4637ED7D-10D4-41BB-B929-8BD363E48F06}" srcOrd="1" destOrd="0" presId="urn:microsoft.com/office/officeart/2005/8/layout/orgChart1"/>
    <dgm:cxn modelId="{082576F2-A39D-4D1F-9B7D-DF221A9EA83C}" srcId="{DB0798EE-34DB-433F-A3E7-B1474F93CD38}" destId="{0A4A03B0-4532-401A-BEB1-632F0F72181C}" srcOrd="1" destOrd="0" parTransId="{8712010C-D32A-4195-9C02-A3011D5B7F63}" sibTransId="{A6214887-50AA-42B5-A215-DA8EE4A5C357}"/>
    <dgm:cxn modelId="{67EF84DE-6CC7-4CCC-BC52-C290E95939DC}" type="presOf" srcId="{0A4A03B0-4532-401A-BEB1-632F0F72181C}" destId="{3B5BB969-7984-4F88-8F9B-95C7E02FA353}" srcOrd="0" destOrd="0" presId="urn:microsoft.com/office/officeart/2005/8/layout/orgChart1"/>
    <dgm:cxn modelId="{EEAA8320-3AC4-45FA-9A53-9FD47D23E881}" srcId="{DB0798EE-34DB-433F-A3E7-B1474F93CD38}" destId="{6324408B-FEA4-43CD-B935-763F4C861F9C}" srcOrd="0" destOrd="0" parTransId="{B1A9ED7E-33A4-4B71-8782-61817B9E377B}" sibTransId="{AD64EF91-A063-4306-B5D0-6AB7A61840F8}"/>
    <dgm:cxn modelId="{39982D82-42ED-4312-8DCB-70AD31FC9982}" type="presOf" srcId="{6324408B-FEA4-43CD-B935-763F4C861F9C}" destId="{257C0313-2079-472C-B641-7E49FAB876E9}" srcOrd="1" destOrd="0" presId="urn:microsoft.com/office/officeart/2005/8/layout/orgChart1"/>
    <dgm:cxn modelId="{D337C959-24D7-4888-934F-A3AAC37030AD}" type="presOf" srcId="{0A4A03B0-4532-401A-BEB1-632F0F72181C}" destId="{6D465A78-6938-437F-9500-2BC015321200}" srcOrd="1" destOrd="0" presId="urn:microsoft.com/office/officeart/2005/8/layout/orgChart1"/>
    <dgm:cxn modelId="{64CE43DD-3BBB-42D3-A600-F76144354F24}" type="presOf" srcId="{6324408B-FEA4-43CD-B935-763F4C861F9C}" destId="{234739EC-D880-4CD5-9991-5937B5DD2217}" srcOrd="0" destOrd="0" presId="urn:microsoft.com/office/officeart/2005/8/layout/orgChart1"/>
    <dgm:cxn modelId="{CF79AC7D-7B28-4B2A-9A25-C4713ECED3BE}" srcId="{C04B0980-AB4D-449D-83D3-39D8205740A7}" destId="{DB0798EE-34DB-433F-A3E7-B1474F93CD38}" srcOrd="0" destOrd="0" parTransId="{C66630BC-F7C9-42D8-B079-37C0D92539A2}" sibTransId="{EDE36D83-7037-49A8-B65D-F5CF7F4B5217}"/>
    <dgm:cxn modelId="{3606AEB7-F6A7-4996-BABA-8B8D09C85609}" type="presOf" srcId="{B1A9ED7E-33A4-4B71-8782-61817B9E377B}" destId="{55637D10-7E76-482A-A673-E31A6AFDDFD6}" srcOrd="0" destOrd="0" presId="urn:microsoft.com/office/officeart/2005/8/layout/orgChart1"/>
    <dgm:cxn modelId="{7FB3D36B-340F-46FD-83C8-3FBD53E3BB34}" type="presOf" srcId="{C04B0980-AB4D-449D-83D3-39D8205740A7}" destId="{BAE21DBF-49CB-42BA-95F4-55D9B8AFCAC7}" srcOrd="0" destOrd="0" presId="urn:microsoft.com/office/officeart/2005/8/layout/orgChart1"/>
    <dgm:cxn modelId="{218E5BA7-C9ED-4ED0-9F18-D3045C527AB6}" type="presOf" srcId="{8712010C-D32A-4195-9C02-A3011D5B7F63}" destId="{6E3C724E-E37A-447C-8A1C-E35D9AD9DAF5}" srcOrd="0" destOrd="0" presId="urn:microsoft.com/office/officeart/2005/8/layout/orgChart1"/>
    <dgm:cxn modelId="{A035F4BD-A264-46FB-9783-B53E3B92ED2F}" type="presParOf" srcId="{BAE21DBF-49CB-42BA-95F4-55D9B8AFCAC7}" destId="{6D4E6371-1765-4C9F-A779-16EEC5C3E127}" srcOrd="0" destOrd="0" presId="urn:microsoft.com/office/officeart/2005/8/layout/orgChart1"/>
    <dgm:cxn modelId="{32C90BA6-AFE4-47F6-A77F-0FFAA5C3ACE4}" type="presParOf" srcId="{6D4E6371-1765-4C9F-A779-16EEC5C3E127}" destId="{C754758F-75D1-461A-B10C-5C694C4B2843}" srcOrd="0" destOrd="0" presId="urn:microsoft.com/office/officeart/2005/8/layout/orgChart1"/>
    <dgm:cxn modelId="{20ABE1B6-0E51-46D7-8E13-9DE12806E2B9}" type="presParOf" srcId="{C754758F-75D1-461A-B10C-5C694C4B2843}" destId="{54770936-DD55-4973-878B-7D546290F273}" srcOrd="0" destOrd="0" presId="urn:microsoft.com/office/officeart/2005/8/layout/orgChart1"/>
    <dgm:cxn modelId="{A3397C07-B9F4-4EB7-A13E-41FC41C9E744}" type="presParOf" srcId="{C754758F-75D1-461A-B10C-5C694C4B2843}" destId="{4637ED7D-10D4-41BB-B929-8BD363E48F06}" srcOrd="1" destOrd="0" presId="urn:microsoft.com/office/officeart/2005/8/layout/orgChart1"/>
    <dgm:cxn modelId="{BB3D4650-3740-48DF-B846-C425239A50EC}" type="presParOf" srcId="{6D4E6371-1765-4C9F-A779-16EEC5C3E127}" destId="{842577D7-58E8-4651-AFB5-53E8C403B909}" srcOrd="1" destOrd="0" presId="urn:microsoft.com/office/officeart/2005/8/layout/orgChart1"/>
    <dgm:cxn modelId="{ADC02FDE-D9DA-4148-A85B-141E004FE78D}" type="presParOf" srcId="{842577D7-58E8-4651-AFB5-53E8C403B909}" destId="{55637D10-7E76-482A-A673-E31A6AFDDFD6}" srcOrd="0" destOrd="0" presId="urn:microsoft.com/office/officeart/2005/8/layout/orgChart1"/>
    <dgm:cxn modelId="{073EA051-A4B9-4AE2-8EC7-B5515711F37F}" type="presParOf" srcId="{842577D7-58E8-4651-AFB5-53E8C403B909}" destId="{26D74E40-D3C6-48EF-9725-7F978EADA369}" srcOrd="1" destOrd="0" presId="urn:microsoft.com/office/officeart/2005/8/layout/orgChart1"/>
    <dgm:cxn modelId="{83274C46-FBD5-4AB8-9BE9-8BB731D4A4C8}" type="presParOf" srcId="{26D74E40-D3C6-48EF-9725-7F978EADA369}" destId="{ECB92FCF-F4BD-4E86-9A8C-3283EF904A9A}" srcOrd="0" destOrd="0" presId="urn:microsoft.com/office/officeart/2005/8/layout/orgChart1"/>
    <dgm:cxn modelId="{85C1F5C6-043E-451E-BC7D-F0C8BB404CE6}" type="presParOf" srcId="{ECB92FCF-F4BD-4E86-9A8C-3283EF904A9A}" destId="{234739EC-D880-4CD5-9991-5937B5DD2217}" srcOrd="0" destOrd="0" presId="urn:microsoft.com/office/officeart/2005/8/layout/orgChart1"/>
    <dgm:cxn modelId="{DF2432AE-BF05-41B4-9A7B-4C8A5480D0E0}" type="presParOf" srcId="{ECB92FCF-F4BD-4E86-9A8C-3283EF904A9A}" destId="{257C0313-2079-472C-B641-7E49FAB876E9}" srcOrd="1" destOrd="0" presId="urn:microsoft.com/office/officeart/2005/8/layout/orgChart1"/>
    <dgm:cxn modelId="{A3B42311-0B97-4C9B-AB89-3065578A9F2E}" type="presParOf" srcId="{26D74E40-D3C6-48EF-9725-7F978EADA369}" destId="{E6989B59-06ED-4629-AF1B-784ED42FD854}" srcOrd="1" destOrd="0" presId="urn:microsoft.com/office/officeart/2005/8/layout/orgChart1"/>
    <dgm:cxn modelId="{A29DF927-2CCA-48A2-BBC1-0BDF452810AE}" type="presParOf" srcId="{26D74E40-D3C6-48EF-9725-7F978EADA369}" destId="{26B5CE1C-3685-4E5C-A8C9-0E46E27F921A}" srcOrd="2" destOrd="0" presId="urn:microsoft.com/office/officeart/2005/8/layout/orgChart1"/>
    <dgm:cxn modelId="{6CEA7C53-0F79-46A4-BD6B-B97D10050FD3}" type="presParOf" srcId="{842577D7-58E8-4651-AFB5-53E8C403B909}" destId="{6E3C724E-E37A-447C-8A1C-E35D9AD9DAF5}" srcOrd="2" destOrd="0" presId="urn:microsoft.com/office/officeart/2005/8/layout/orgChart1"/>
    <dgm:cxn modelId="{B60018DE-415B-4A41-BC0C-36188C76B937}" type="presParOf" srcId="{842577D7-58E8-4651-AFB5-53E8C403B909}" destId="{B64EA573-6342-44B0-8666-D7AB3800F531}" srcOrd="3" destOrd="0" presId="urn:microsoft.com/office/officeart/2005/8/layout/orgChart1"/>
    <dgm:cxn modelId="{EB7FD710-9E44-4755-B1F1-F778D10F0BC7}" type="presParOf" srcId="{B64EA573-6342-44B0-8666-D7AB3800F531}" destId="{B2D4C0B8-A520-431A-908A-D70E123B2E5E}" srcOrd="0" destOrd="0" presId="urn:microsoft.com/office/officeart/2005/8/layout/orgChart1"/>
    <dgm:cxn modelId="{051507D4-4BA0-457E-99F6-7D778D8AD2A0}" type="presParOf" srcId="{B2D4C0B8-A520-431A-908A-D70E123B2E5E}" destId="{3B5BB969-7984-4F88-8F9B-95C7E02FA353}" srcOrd="0" destOrd="0" presId="urn:microsoft.com/office/officeart/2005/8/layout/orgChart1"/>
    <dgm:cxn modelId="{86C81AD3-8CEF-4F0A-891D-53C76A61AC4D}" type="presParOf" srcId="{B2D4C0B8-A520-431A-908A-D70E123B2E5E}" destId="{6D465A78-6938-437F-9500-2BC015321200}" srcOrd="1" destOrd="0" presId="urn:microsoft.com/office/officeart/2005/8/layout/orgChart1"/>
    <dgm:cxn modelId="{6B94F0CF-0C77-4598-9305-4D1979A1BF64}" type="presParOf" srcId="{B64EA573-6342-44B0-8666-D7AB3800F531}" destId="{646125F3-6F3C-4A3F-A0E8-AA1A9677C02F}" srcOrd="1" destOrd="0" presId="urn:microsoft.com/office/officeart/2005/8/layout/orgChart1"/>
    <dgm:cxn modelId="{8918ACB5-9F27-41AE-9B2E-7DDDF8564A36}" type="presParOf" srcId="{B64EA573-6342-44B0-8666-D7AB3800F531}" destId="{3C8F9293-373B-4D22-99A9-B866B854C0C3}" srcOrd="2" destOrd="0" presId="urn:microsoft.com/office/officeart/2005/8/layout/orgChart1"/>
    <dgm:cxn modelId="{D9035C96-A215-4B4B-85DD-27B9B714B412}" type="presParOf" srcId="{6D4E6371-1765-4C9F-A779-16EEC5C3E127}" destId="{1C235B6A-1C8C-4BCD-98D2-3A6277CE131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D749BF-561C-49D2-94EA-7E35112493D6}"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tr-TR"/>
        </a:p>
      </dgm:t>
    </dgm:pt>
    <dgm:pt modelId="{0D80044B-F266-4F13-97C6-AF6A45A0B937}">
      <dgm:prSet phldrT="[Metin]" custT="1"/>
      <dgm:spPr>
        <a:solidFill>
          <a:schemeClr val="bg1"/>
        </a:solidFill>
      </dgm:spPr>
      <dgm:t>
        <a:bodyPr/>
        <a:lstStyle/>
        <a:p>
          <a:r>
            <a:rPr lang="tr-TR" sz="2000" b="1" dirty="0">
              <a:solidFill>
                <a:schemeClr val="tx1"/>
              </a:solidFill>
              <a:latin typeface="Garamond" panose="02020404030301010803" pitchFamily="18" charset="0"/>
              <a:cs typeface="Times New Roman" panose="02020603050405020304" pitchFamily="18" charset="0"/>
            </a:rPr>
            <a:t>PROGRAMLI TEFTİŞLER</a:t>
          </a:r>
          <a:endParaRPr lang="tr-TR" sz="2000" dirty="0">
            <a:solidFill>
              <a:schemeClr val="tx1"/>
            </a:solidFill>
            <a:latin typeface="Garamond" panose="02020404030301010803" pitchFamily="18" charset="0"/>
            <a:cs typeface="Times New Roman" panose="02020603050405020304" pitchFamily="18" charset="0"/>
          </a:endParaRPr>
        </a:p>
      </dgm:t>
    </dgm:pt>
    <dgm:pt modelId="{2C31EE63-04AD-4AE2-8F22-59026CB561A7}" type="parTrans" cxnId="{D465F388-D393-4918-9F80-9E56A065FB6C}">
      <dgm:prSet/>
      <dgm:spPr/>
      <dgm:t>
        <a:bodyPr/>
        <a:lstStyle/>
        <a:p>
          <a:endParaRPr lang="tr-TR"/>
        </a:p>
      </dgm:t>
    </dgm:pt>
    <dgm:pt modelId="{926775CE-AA5E-45FE-8DAD-93B6861D4925}" type="sibTrans" cxnId="{D465F388-D393-4918-9F80-9E56A065FB6C}">
      <dgm:prSet/>
      <dgm:spPr/>
      <dgm:t>
        <a:bodyPr/>
        <a:lstStyle/>
        <a:p>
          <a:endParaRPr lang="tr-TR"/>
        </a:p>
      </dgm:t>
    </dgm:pt>
    <dgm:pt modelId="{D0AFCE5A-D90B-415B-9419-30819CA64FEB}">
      <dgm:prSet phldrT="[Metin]" custT="1"/>
      <dgm:spPr>
        <a:solidFill>
          <a:schemeClr val="bg1"/>
        </a:solidFill>
      </dgm:spPr>
      <dgm:t>
        <a:bodyPr/>
        <a:lstStyle/>
        <a:p>
          <a:r>
            <a:rPr lang="tr-TR" sz="2000" b="1" dirty="0">
              <a:solidFill>
                <a:schemeClr val="tx1"/>
              </a:solidFill>
              <a:latin typeface="Garamond" panose="02020404030301010803" pitchFamily="18" charset="0"/>
              <a:cs typeface="Times New Roman" panose="02020603050405020304" pitchFamily="18" charset="0"/>
            </a:rPr>
            <a:t>PROGRAM DIŞI TEFTİŞLER</a:t>
          </a:r>
          <a:endParaRPr lang="tr-TR" sz="2000" dirty="0">
            <a:solidFill>
              <a:schemeClr val="tx1"/>
            </a:solidFill>
            <a:latin typeface="Garamond" panose="02020404030301010803" pitchFamily="18" charset="0"/>
            <a:cs typeface="Times New Roman" panose="02020603050405020304" pitchFamily="18" charset="0"/>
          </a:endParaRPr>
        </a:p>
      </dgm:t>
    </dgm:pt>
    <dgm:pt modelId="{DD9DD4BC-5F37-4388-AACC-69432EAD7FB9}" type="parTrans" cxnId="{6FA63BA2-56BA-4E69-9E4A-B7ACFF628C99}">
      <dgm:prSet/>
      <dgm:spPr/>
      <dgm:t>
        <a:bodyPr/>
        <a:lstStyle/>
        <a:p>
          <a:endParaRPr lang="tr-TR"/>
        </a:p>
      </dgm:t>
    </dgm:pt>
    <dgm:pt modelId="{5D1BED41-B5CD-422A-847A-F1A048C95809}" type="sibTrans" cxnId="{6FA63BA2-56BA-4E69-9E4A-B7ACFF628C99}">
      <dgm:prSet/>
      <dgm:spPr/>
      <dgm:t>
        <a:bodyPr/>
        <a:lstStyle/>
        <a:p>
          <a:endParaRPr lang="tr-TR"/>
        </a:p>
      </dgm:t>
    </dgm:pt>
    <dgm:pt modelId="{8F8C28B9-6D42-4B07-A161-F3CCDDAE074A}">
      <dgm:prSet phldrT="[Metin]" custT="1"/>
      <dgm:spPr/>
      <dgm:t>
        <a:bodyPr anchor="ctr"/>
        <a:lstStyle/>
        <a:p>
          <a:r>
            <a:rPr lang="tr-TR" sz="2000" b="0" dirty="0">
              <a:solidFill>
                <a:schemeClr val="bg1"/>
              </a:solidFill>
              <a:latin typeface="Garamond" panose="02020404030301010803" pitchFamily="18" charset="0"/>
              <a:cs typeface="Times New Roman" panose="02020603050405020304" pitchFamily="18" charset="0"/>
            </a:rPr>
            <a:t>İlgili tüm sosyal tarafları kapsayan, </a:t>
          </a:r>
          <a:endParaRPr lang="tr-TR" sz="2000" dirty="0">
            <a:solidFill>
              <a:schemeClr val="bg1"/>
            </a:solidFill>
            <a:latin typeface="Garamond" panose="02020404030301010803" pitchFamily="18" charset="0"/>
            <a:cs typeface="Times New Roman" panose="02020603050405020304" pitchFamily="18" charset="0"/>
          </a:endParaRPr>
        </a:p>
      </dgm:t>
    </dgm:pt>
    <dgm:pt modelId="{0C366C20-E1AB-4452-B26D-6B0E7967B2D8}" type="parTrans" cxnId="{D04E5AE5-DF3F-4FCD-B3EF-B4AF90EA6AD4}">
      <dgm:prSet/>
      <dgm:spPr/>
      <dgm:t>
        <a:bodyPr/>
        <a:lstStyle/>
        <a:p>
          <a:endParaRPr lang="tr-TR"/>
        </a:p>
      </dgm:t>
    </dgm:pt>
    <dgm:pt modelId="{95127439-0CCD-4856-9F31-BE905B352690}" type="sibTrans" cxnId="{D04E5AE5-DF3F-4FCD-B3EF-B4AF90EA6AD4}">
      <dgm:prSet/>
      <dgm:spPr/>
      <dgm:t>
        <a:bodyPr/>
        <a:lstStyle/>
        <a:p>
          <a:endParaRPr lang="tr-TR"/>
        </a:p>
      </dgm:t>
    </dgm:pt>
    <dgm:pt modelId="{D46E5481-5FF5-487C-B814-D66F7126109C}">
      <dgm:prSet phldrT="[Metin]" custT="1"/>
      <dgm:spPr/>
      <dgm:t>
        <a:bodyPr anchor="ctr"/>
        <a:lstStyle/>
        <a:p>
          <a:r>
            <a:rPr lang="tr-TR" sz="2000" b="0" dirty="0">
              <a:solidFill>
                <a:schemeClr val="bg1"/>
              </a:solidFill>
              <a:latin typeface="Garamond" panose="02020404030301010803" pitchFamily="18" charset="0"/>
              <a:cs typeface="Times New Roman" panose="02020603050405020304" pitchFamily="18" charset="0"/>
            </a:rPr>
            <a:t>Eğitim, iletişim ve bilgilendirmeye ağırlık veren, </a:t>
          </a:r>
          <a:endParaRPr lang="tr-TR" sz="2000" dirty="0">
            <a:solidFill>
              <a:schemeClr val="bg1"/>
            </a:solidFill>
            <a:latin typeface="Garamond" panose="02020404030301010803" pitchFamily="18" charset="0"/>
            <a:cs typeface="Times New Roman" panose="02020603050405020304" pitchFamily="18" charset="0"/>
          </a:endParaRPr>
        </a:p>
      </dgm:t>
    </dgm:pt>
    <dgm:pt modelId="{04CA4C13-35C1-491F-8675-B9D4CAEB7879}" type="parTrans" cxnId="{B2E6648D-924F-4BE9-9742-A51723207CCD}">
      <dgm:prSet/>
      <dgm:spPr/>
      <dgm:t>
        <a:bodyPr/>
        <a:lstStyle/>
        <a:p>
          <a:endParaRPr lang="tr-TR"/>
        </a:p>
      </dgm:t>
    </dgm:pt>
    <dgm:pt modelId="{576FDC43-E4E3-4489-835B-26C397474DF6}" type="sibTrans" cxnId="{B2E6648D-924F-4BE9-9742-A51723207CCD}">
      <dgm:prSet/>
      <dgm:spPr/>
      <dgm:t>
        <a:bodyPr/>
        <a:lstStyle/>
        <a:p>
          <a:endParaRPr lang="tr-TR"/>
        </a:p>
      </dgm:t>
    </dgm:pt>
    <dgm:pt modelId="{A2AD2842-88AE-4E5F-89CB-F10AD3E0856B}">
      <dgm:prSet phldrT="[Metin]" custT="1"/>
      <dgm:spPr/>
      <dgm:t>
        <a:bodyPr anchor="ctr"/>
        <a:lstStyle/>
        <a:p>
          <a:r>
            <a:rPr lang="tr-TR" sz="2000" b="0" dirty="0">
              <a:solidFill>
                <a:schemeClr val="bg1"/>
              </a:solidFill>
              <a:latin typeface="Garamond" panose="02020404030301010803" pitchFamily="18" charset="0"/>
              <a:cs typeface="Times New Roman" panose="02020603050405020304" pitchFamily="18" charset="0"/>
            </a:rPr>
            <a:t>Önleme odaklı teftişlerdir.</a:t>
          </a:r>
          <a:endParaRPr lang="tr-TR" sz="2000" dirty="0">
            <a:solidFill>
              <a:schemeClr val="bg1"/>
            </a:solidFill>
            <a:latin typeface="Garamond" panose="02020404030301010803" pitchFamily="18" charset="0"/>
            <a:cs typeface="Times New Roman" panose="02020603050405020304" pitchFamily="18" charset="0"/>
          </a:endParaRPr>
        </a:p>
      </dgm:t>
    </dgm:pt>
    <dgm:pt modelId="{1CDBCA13-8C72-4DBD-BF0F-BF18C08AF62B}" type="parTrans" cxnId="{4300519B-8B6C-471E-AF1E-BBD43AF1958F}">
      <dgm:prSet/>
      <dgm:spPr/>
      <dgm:t>
        <a:bodyPr/>
        <a:lstStyle/>
        <a:p>
          <a:endParaRPr lang="tr-TR"/>
        </a:p>
      </dgm:t>
    </dgm:pt>
    <dgm:pt modelId="{E12B1726-7A03-4386-92FE-625E38E3FC37}" type="sibTrans" cxnId="{4300519B-8B6C-471E-AF1E-BBD43AF1958F}">
      <dgm:prSet/>
      <dgm:spPr/>
      <dgm:t>
        <a:bodyPr/>
        <a:lstStyle/>
        <a:p>
          <a:endParaRPr lang="tr-TR"/>
        </a:p>
      </dgm:t>
    </dgm:pt>
    <dgm:pt modelId="{C2A0D92F-ACCD-48CB-B098-474E3839E42D}">
      <dgm:prSet phldrT="[Metin]" custT="1"/>
      <dgm:spPr/>
      <dgm:t>
        <a:bodyPr/>
        <a:lstStyle/>
        <a:p>
          <a:r>
            <a:rPr lang="tr-TR" sz="2000" b="0" dirty="0" smtClean="0">
              <a:solidFill>
                <a:schemeClr val="bg1"/>
              </a:solidFill>
              <a:latin typeface="Garamond" panose="02020404030301010803" pitchFamily="18" charset="0"/>
              <a:cs typeface="Times New Roman" panose="02020603050405020304" pitchFamily="18" charset="0"/>
            </a:rPr>
            <a:t>İhbar, şikayet ve benzeri nitelikteki başvuruların incelenmesi suretiyle gerçekleştirilmektedir.</a:t>
          </a:r>
          <a:endParaRPr lang="tr-TR" sz="2000" dirty="0">
            <a:solidFill>
              <a:schemeClr val="bg1"/>
            </a:solidFill>
            <a:latin typeface="Times New Roman" panose="02020603050405020304" pitchFamily="18" charset="0"/>
            <a:cs typeface="Times New Roman" panose="02020603050405020304" pitchFamily="18" charset="0"/>
          </a:endParaRPr>
        </a:p>
      </dgm:t>
    </dgm:pt>
    <dgm:pt modelId="{B0679DFC-E92C-4B24-BCA8-7AA8825CFD4E}" type="parTrans" cxnId="{FFC671CE-76A9-4385-A2DB-BBD5BD8356B8}">
      <dgm:prSet/>
      <dgm:spPr/>
      <dgm:t>
        <a:bodyPr/>
        <a:lstStyle/>
        <a:p>
          <a:endParaRPr lang="tr-TR"/>
        </a:p>
      </dgm:t>
    </dgm:pt>
    <dgm:pt modelId="{303547DD-118F-4776-9801-A6ECC8A53E0E}" type="sibTrans" cxnId="{FFC671CE-76A9-4385-A2DB-BBD5BD8356B8}">
      <dgm:prSet/>
      <dgm:spPr/>
      <dgm:t>
        <a:bodyPr/>
        <a:lstStyle/>
        <a:p>
          <a:endParaRPr lang="tr-TR"/>
        </a:p>
      </dgm:t>
    </dgm:pt>
    <dgm:pt modelId="{37B08396-D69A-4F44-AC24-E44CACD3F2F8}">
      <dgm:prSet phldrT="[Metin]" custT="1"/>
      <dgm:spPr/>
      <dgm:t>
        <a:bodyPr anchor="ctr"/>
        <a:lstStyle/>
        <a:p>
          <a:r>
            <a:rPr lang="tr-TR" sz="2000" b="0" dirty="0" smtClean="0">
              <a:solidFill>
                <a:schemeClr val="bg1"/>
              </a:solidFill>
              <a:latin typeface="Garamond" panose="02020404030301010803" pitchFamily="18" charset="0"/>
              <a:cs typeface="Times New Roman" panose="02020603050405020304" pitchFamily="18" charset="0"/>
            </a:rPr>
            <a:t>Risk, alan veya sektör esaslı yapılan, </a:t>
          </a:r>
          <a:endParaRPr lang="tr-TR" sz="2000" dirty="0">
            <a:solidFill>
              <a:schemeClr val="bg1"/>
            </a:solidFill>
            <a:latin typeface="Times New Roman" panose="02020603050405020304" pitchFamily="18" charset="0"/>
            <a:cs typeface="Times New Roman" panose="02020603050405020304" pitchFamily="18" charset="0"/>
          </a:endParaRPr>
        </a:p>
      </dgm:t>
    </dgm:pt>
    <dgm:pt modelId="{56702B34-3AF5-4EE1-BABB-B10820864981}" type="parTrans" cxnId="{28D8F685-568F-4BE6-987B-4FF9231C53F5}">
      <dgm:prSet/>
      <dgm:spPr/>
      <dgm:t>
        <a:bodyPr/>
        <a:lstStyle/>
        <a:p>
          <a:endParaRPr lang="tr-TR"/>
        </a:p>
      </dgm:t>
    </dgm:pt>
    <dgm:pt modelId="{2F372A1B-AEC4-4C48-89C6-CFC6CDB73758}" type="sibTrans" cxnId="{28D8F685-568F-4BE6-987B-4FF9231C53F5}">
      <dgm:prSet/>
      <dgm:spPr/>
      <dgm:t>
        <a:bodyPr/>
        <a:lstStyle/>
        <a:p>
          <a:endParaRPr lang="tr-TR"/>
        </a:p>
      </dgm:t>
    </dgm:pt>
    <dgm:pt modelId="{18EB4546-4E25-4385-8DB9-582971F7865D}" type="pres">
      <dgm:prSet presAssocID="{F6D749BF-561C-49D2-94EA-7E35112493D6}" presName="linear" presStyleCnt="0">
        <dgm:presLayoutVars>
          <dgm:animLvl val="lvl"/>
          <dgm:resizeHandles val="exact"/>
        </dgm:presLayoutVars>
      </dgm:prSet>
      <dgm:spPr/>
      <dgm:t>
        <a:bodyPr/>
        <a:lstStyle/>
        <a:p>
          <a:endParaRPr lang="tr-TR"/>
        </a:p>
      </dgm:t>
    </dgm:pt>
    <dgm:pt modelId="{3E79D324-8A93-4A26-BC3D-43150B5E7C45}" type="pres">
      <dgm:prSet presAssocID="{0D80044B-F266-4F13-97C6-AF6A45A0B937}" presName="parentText" presStyleLbl="node1" presStyleIdx="0" presStyleCnt="2" custScaleY="68596" custLinFactNeighborY="-74342">
        <dgm:presLayoutVars>
          <dgm:chMax val="0"/>
          <dgm:bulletEnabled val="1"/>
        </dgm:presLayoutVars>
      </dgm:prSet>
      <dgm:spPr/>
      <dgm:t>
        <a:bodyPr/>
        <a:lstStyle/>
        <a:p>
          <a:endParaRPr lang="tr-TR"/>
        </a:p>
      </dgm:t>
    </dgm:pt>
    <dgm:pt modelId="{55BA5BAE-29F1-4901-A854-FDCE4157161F}" type="pres">
      <dgm:prSet presAssocID="{0D80044B-F266-4F13-97C6-AF6A45A0B937}" presName="childText" presStyleLbl="revTx" presStyleIdx="0" presStyleCnt="2" custScaleY="126290" custLinFactNeighborY="-27570">
        <dgm:presLayoutVars>
          <dgm:bulletEnabled val="1"/>
        </dgm:presLayoutVars>
      </dgm:prSet>
      <dgm:spPr/>
      <dgm:t>
        <a:bodyPr/>
        <a:lstStyle/>
        <a:p>
          <a:endParaRPr lang="tr-TR"/>
        </a:p>
      </dgm:t>
    </dgm:pt>
    <dgm:pt modelId="{292C6DBC-6B20-4B9C-93BB-46ADDA6F4EF1}" type="pres">
      <dgm:prSet presAssocID="{D0AFCE5A-D90B-415B-9419-30819CA64FEB}" presName="parentText" presStyleLbl="node1" presStyleIdx="1" presStyleCnt="2" custScaleY="69093" custLinFactNeighborY="-14902">
        <dgm:presLayoutVars>
          <dgm:chMax val="0"/>
          <dgm:bulletEnabled val="1"/>
        </dgm:presLayoutVars>
      </dgm:prSet>
      <dgm:spPr/>
      <dgm:t>
        <a:bodyPr/>
        <a:lstStyle/>
        <a:p>
          <a:endParaRPr lang="tr-TR"/>
        </a:p>
      </dgm:t>
    </dgm:pt>
    <dgm:pt modelId="{25A1CADC-96B9-44D2-A632-9CC507D1FC76}" type="pres">
      <dgm:prSet presAssocID="{D0AFCE5A-D90B-415B-9419-30819CA64FEB}" presName="childText" presStyleLbl="revTx" presStyleIdx="1" presStyleCnt="2" custScaleY="22995">
        <dgm:presLayoutVars>
          <dgm:bulletEnabled val="1"/>
        </dgm:presLayoutVars>
      </dgm:prSet>
      <dgm:spPr/>
      <dgm:t>
        <a:bodyPr/>
        <a:lstStyle/>
        <a:p>
          <a:endParaRPr lang="tr-TR"/>
        </a:p>
      </dgm:t>
    </dgm:pt>
  </dgm:ptLst>
  <dgm:cxnLst>
    <dgm:cxn modelId="{6FA63BA2-56BA-4E69-9E4A-B7ACFF628C99}" srcId="{F6D749BF-561C-49D2-94EA-7E35112493D6}" destId="{D0AFCE5A-D90B-415B-9419-30819CA64FEB}" srcOrd="1" destOrd="0" parTransId="{DD9DD4BC-5F37-4388-AACC-69432EAD7FB9}" sibTransId="{5D1BED41-B5CD-422A-847A-F1A048C95809}"/>
    <dgm:cxn modelId="{D465F388-D393-4918-9F80-9E56A065FB6C}" srcId="{F6D749BF-561C-49D2-94EA-7E35112493D6}" destId="{0D80044B-F266-4F13-97C6-AF6A45A0B937}" srcOrd="0" destOrd="0" parTransId="{2C31EE63-04AD-4AE2-8F22-59026CB561A7}" sibTransId="{926775CE-AA5E-45FE-8DAD-93B6861D4925}"/>
    <dgm:cxn modelId="{D04E5AE5-DF3F-4FCD-B3EF-B4AF90EA6AD4}" srcId="{0D80044B-F266-4F13-97C6-AF6A45A0B937}" destId="{8F8C28B9-6D42-4B07-A161-F3CCDDAE074A}" srcOrd="1" destOrd="0" parTransId="{0C366C20-E1AB-4452-B26D-6B0E7967B2D8}" sibTransId="{95127439-0CCD-4856-9F31-BE905B352690}"/>
    <dgm:cxn modelId="{9DC09FE1-63B5-407D-9868-6B5797147921}" type="presOf" srcId="{8F8C28B9-6D42-4B07-A161-F3CCDDAE074A}" destId="{55BA5BAE-29F1-4901-A854-FDCE4157161F}" srcOrd="0" destOrd="1" presId="urn:microsoft.com/office/officeart/2005/8/layout/vList2"/>
    <dgm:cxn modelId="{FFC671CE-76A9-4385-A2DB-BBD5BD8356B8}" srcId="{D0AFCE5A-D90B-415B-9419-30819CA64FEB}" destId="{C2A0D92F-ACCD-48CB-B098-474E3839E42D}" srcOrd="0" destOrd="0" parTransId="{B0679DFC-E92C-4B24-BCA8-7AA8825CFD4E}" sibTransId="{303547DD-118F-4776-9801-A6ECC8A53E0E}"/>
    <dgm:cxn modelId="{168FA0B7-3BC8-4BE5-84CB-CFE853A762F6}" type="presOf" srcId="{A2AD2842-88AE-4E5F-89CB-F10AD3E0856B}" destId="{55BA5BAE-29F1-4901-A854-FDCE4157161F}" srcOrd="0" destOrd="3" presId="urn:microsoft.com/office/officeart/2005/8/layout/vList2"/>
    <dgm:cxn modelId="{9F388DDF-67C3-4AC8-9BCA-0478F344C172}" type="presOf" srcId="{C2A0D92F-ACCD-48CB-B098-474E3839E42D}" destId="{25A1CADC-96B9-44D2-A632-9CC507D1FC76}" srcOrd="0" destOrd="0" presId="urn:microsoft.com/office/officeart/2005/8/layout/vList2"/>
    <dgm:cxn modelId="{17BF2044-C75B-4992-8C87-C2E789C2836C}" type="presOf" srcId="{37B08396-D69A-4F44-AC24-E44CACD3F2F8}" destId="{55BA5BAE-29F1-4901-A854-FDCE4157161F}" srcOrd="0" destOrd="0" presId="urn:microsoft.com/office/officeart/2005/8/layout/vList2"/>
    <dgm:cxn modelId="{625209C7-009A-4D34-976B-79A16AA8997A}" type="presOf" srcId="{D0AFCE5A-D90B-415B-9419-30819CA64FEB}" destId="{292C6DBC-6B20-4B9C-93BB-46ADDA6F4EF1}" srcOrd="0" destOrd="0" presId="urn:microsoft.com/office/officeart/2005/8/layout/vList2"/>
    <dgm:cxn modelId="{CA663A0A-560F-4B0E-9014-D28B4DC5FB06}" type="presOf" srcId="{F6D749BF-561C-49D2-94EA-7E35112493D6}" destId="{18EB4546-4E25-4385-8DB9-582971F7865D}" srcOrd="0" destOrd="0" presId="urn:microsoft.com/office/officeart/2005/8/layout/vList2"/>
    <dgm:cxn modelId="{4300519B-8B6C-471E-AF1E-BBD43AF1958F}" srcId="{0D80044B-F266-4F13-97C6-AF6A45A0B937}" destId="{A2AD2842-88AE-4E5F-89CB-F10AD3E0856B}" srcOrd="3" destOrd="0" parTransId="{1CDBCA13-8C72-4DBD-BF0F-BF18C08AF62B}" sibTransId="{E12B1726-7A03-4386-92FE-625E38E3FC37}"/>
    <dgm:cxn modelId="{B2E6648D-924F-4BE9-9742-A51723207CCD}" srcId="{0D80044B-F266-4F13-97C6-AF6A45A0B937}" destId="{D46E5481-5FF5-487C-B814-D66F7126109C}" srcOrd="2" destOrd="0" parTransId="{04CA4C13-35C1-491F-8675-B9D4CAEB7879}" sibTransId="{576FDC43-E4E3-4489-835B-26C397474DF6}"/>
    <dgm:cxn modelId="{78548034-8175-497D-8603-CC7F9BFE4644}" type="presOf" srcId="{D46E5481-5FF5-487C-B814-D66F7126109C}" destId="{55BA5BAE-29F1-4901-A854-FDCE4157161F}" srcOrd="0" destOrd="2" presId="urn:microsoft.com/office/officeart/2005/8/layout/vList2"/>
    <dgm:cxn modelId="{1407EF9A-C2B3-4001-82AD-57FBD9EFC4D5}" type="presOf" srcId="{0D80044B-F266-4F13-97C6-AF6A45A0B937}" destId="{3E79D324-8A93-4A26-BC3D-43150B5E7C45}" srcOrd="0" destOrd="0" presId="urn:microsoft.com/office/officeart/2005/8/layout/vList2"/>
    <dgm:cxn modelId="{28D8F685-568F-4BE6-987B-4FF9231C53F5}" srcId="{0D80044B-F266-4F13-97C6-AF6A45A0B937}" destId="{37B08396-D69A-4F44-AC24-E44CACD3F2F8}" srcOrd="0" destOrd="0" parTransId="{56702B34-3AF5-4EE1-BABB-B10820864981}" sibTransId="{2F372A1B-AEC4-4C48-89C6-CFC6CDB73758}"/>
    <dgm:cxn modelId="{0DA5D81A-2C39-46E9-BC62-12CD50E0C203}" type="presParOf" srcId="{18EB4546-4E25-4385-8DB9-582971F7865D}" destId="{3E79D324-8A93-4A26-BC3D-43150B5E7C45}" srcOrd="0" destOrd="0" presId="urn:microsoft.com/office/officeart/2005/8/layout/vList2"/>
    <dgm:cxn modelId="{3651A7B3-5DDE-4927-B367-07BA024520CD}" type="presParOf" srcId="{18EB4546-4E25-4385-8DB9-582971F7865D}" destId="{55BA5BAE-29F1-4901-A854-FDCE4157161F}" srcOrd="1" destOrd="0" presId="urn:microsoft.com/office/officeart/2005/8/layout/vList2"/>
    <dgm:cxn modelId="{2829B237-ADDE-4A8B-9FEA-281534017FD1}" type="presParOf" srcId="{18EB4546-4E25-4385-8DB9-582971F7865D}" destId="{292C6DBC-6B20-4B9C-93BB-46ADDA6F4EF1}" srcOrd="2" destOrd="0" presId="urn:microsoft.com/office/officeart/2005/8/layout/vList2"/>
    <dgm:cxn modelId="{52BEC00F-4A6C-4241-B8F1-4473A40A5AFE}" type="presParOf" srcId="{18EB4546-4E25-4385-8DB9-582971F7865D}" destId="{25A1CADC-96B9-44D2-A632-9CC507D1FC76}" srcOrd="3" destOrd="0" presId="urn:microsoft.com/office/officeart/2005/8/layout/vList2"/>
  </dgm:cxnLst>
  <dgm:bg>
    <a:solidFill>
      <a:srgbClr val="C000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DA5924-F7E9-4038-8294-5A6AB5F35682}" type="doc">
      <dgm:prSet loTypeId="urn:microsoft.com/office/officeart/2005/8/layout/pyramid1" loCatId="pyramid" qsTypeId="urn:microsoft.com/office/officeart/2005/8/quickstyle/simple1" qsCatId="simple" csTypeId="urn:microsoft.com/office/officeart/2005/8/colors/accent1_2" csCatId="accent1" phldr="1"/>
      <dgm:spPr/>
    </dgm:pt>
    <dgm:pt modelId="{1DDE291D-65BF-4C1F-9142-9AEC00B29C14}">
      <dgm:prSet phldrT="[Metin]" custT="1"/>
      <dgm:spPr>
        <a:solidFill>
          <a:srgbClr val="990000"/>
        </a:solidFill>
      </dgm:spPr>
      <dgm:t>
        <a:bodyPr anchor="b"/>
        <a:lstStyle/>
        <a:p>
          <a:pPr algn="ctr"/>
          <a:r>
            <a:rPr lang="tr-TR" sz="1800" b="0" u="none" dirty="0" smtClean="0">
              <a:solidFill>
                <a:schemeClr val="bg1"/>
              </a:solidFill>
              <a:latin typeface="Garamond" panose="02020404030301010803" pitchFamily="18" charset="0"/>
            </a:rPr>
            <a:t>Sosyal hukuk </a:t>
          </a:r>
        </a:p>
        <a:p>
          <a:pPr algn="ctr"/>
          <a:r>
            <a:rPr lang="tr-TR" sz="1800" b="0" u="none" dirty="0" smtClean="0">
              <a:solidFill>
                <a:schemeClr val="bg1"/>
              </a:solidFill>
              <a:latin typeface="Garamond" panose="02020404030301010803" pitchFamily="18" charset="0"/>
            </a:rPr>
            <a:t>devleti ilkesine hizmet etmek.</a:t>
          </a:r>
          <a:endParaRPr lang="tr-TR" sz="1800" dirty="0">
            <a:solidFill>
              <a:schemeClr val="bg1"/>
            </a:solidFill>
            <a:latin typeface="Garamond" panose="02020404030301010803" pitchFamily="18" charset="0"/>
          </a:endParaRPr>
        </a:p>
      </dgm:t>
    </dgm:pt>
    <dgm:pt modelId="{9D091CBE-FB97-4F32-82BD-D9D28484EF47}" type="parTrans" cxnId="{4FF7B448-42CF-4603-9A9E-E609AC131083}">
      <dgm:prSet/>
      <dgm:spPr/>
      <dgm:t>
        <a:bodyPr/>
        <a:lstStyle/>
        <a:p>
          <a:endParaRPr lang="tr-TR"/>
        </a:p>
      </dgm:t>
    </dgm:pt>
    <dgm:pt modelId="{9C100525-0A58-47DA-AE1B-B89CF17F9640}" type="sibTrans" cxnId="{4FF7B448-42CF-4603-9A9E-E609AC131083}">
      <dgm:prSet/>
      <dgm:spPr/>
      <dgm:t>
        <a:bodyPr/>
        <a:lstStyle/>
        <a:p>
          <a:endParaRPr lang="tr-TR"/>
        </a:p>
      </dgm:t>
    </dgm:pt>
    <dgm:pt modelId="{C91ED1ED-75E8-43C0-BC15-BC85A22F2B3F}">
      <dgm:prSet phldrT="[Metin]" custT="1"/>
      <dgm:spPr>
        <a:solidFill>
          <a:srgbClr val="990000"/>
        </a:solidFill>
      </dgm:spPr>
      <dgm:t>
        <a:bodyPr/>
        <a:lstStyle/>
        <a:p>
          <a:pPr rtl="0"/>
          <a:r>
            <a:rPr lang="tr-TR" sz="1800" b="0" u="none" dirty="0" smtClean="0">
              <a:solidFill>
                <a:schemeClr val="bg1"/>
              </a:solidFill>
              <a:latin typeface="Garamond" panose="02020404030301010803" pitchFamily="18" charset="0"/>
            </a:rPr>
            <a:t>İşyerlerinde çalışma barışının teminine ve sürdürülebilir olmasına katkı sağlamak.</a:t>
          </a:r>
          <a:endParaRPr lang="tr-TR" sz="1800" dirty="0">
            <a:solidFill>
              <a:schemeClr val="bg1"/>
            </a:solidFill>
            <a:latin typeface="Garamond" panose="02020404030301010803" pitchFamily="18" charset="0"/>
          </a:endParaRPr>
        </a:p>
      </dgm:t>
    </dgm:pt>
    <dgm:pt modelId="{E60A0C52-E4F5-47AA-A5EB-743966B60080}" type="parTrans" cxnId="{D8F764E2-02DF-4E76-9C93-528D033E2CC4}">
      <dgm:prSet/>
      <dgm:spPr/>
      <dgm:t>
        <a:bodyPr/>
        <a:lstStyle/>
        <a:p>
          <a:endParaRPr lang="tr-TR"/>
        </a:p>
      </dgm:t>
    </dgm:pt>
    <dgm:pt modelId="{A2AB302E-C4AE-4063-B40B-C089E9E0BE10}" type="sibTrans" cxnId="{D8F764E2-02DF-4E76-9C93-528D033E2CC4}">
      <dgm:prSet/>
      <dgm:spPr/>
      <dgm:t>
        <a:bodyPr/>
        <a:lstStyle/>
        <a:p>
          <a:endParaRPr lang="tr-TR"/>
        </a:p>
      </dgm:t>
    </dgm:pt>
    <dgm:pt modelId="{9679EF09-2432-4457-8014-3129381691C6}">
      <dgm:prSet phldrT="[Metin]" custT="1"/>
      <dgm:spPr>
        <a:solidFill>
          <a:srgbClr val="990000"/>
        </a:solidFill>
      </dgm:spPr>
      <dgm:t>
        <a:bodyPr/>
        <a:lstStyle/>
        <a:p>
          <a:pPr rtl="0"/>
          <a:r>
            <a:rPr lang="tr-TR" sz="1800" b="0" dirty="0" smtClean="0">
              <a:solidFill>
                <a:schemeClr val="bg1"/>
              </a:solidFill>
              <a:latin typeface="Garamond" panose="02020404030301010803" pitchFamily="18" charset="0"/>
            </a:rPr>
            <a:t>Çalışma ve Sosyal Güvenlik Bakanlığının; </a:t>
          </a:r>
          <a:r>
            <a:rPr lang="tr-TR" sz="1800" b="0" u="none" dirty="0" smtClean="0">
              <a:solidFill>
                <a:schemeClr val="bg1"/>
              </a:solidFill>
              <a:latin typeface="Garamond" panose="02020404030301010803" pitchFamily="18" charset="0"/>
            </a:rPr>
            <a:t>çalışma hayatındaki mevcut/ muhtemel sorunları ve çözüm yollarını araştırmak, istihdamı ve mevzuata uygun çalışmayı sağlayarak çalışanların hayat seviyesini yükseltecek tedbirleri almak, çalışma hayatını denetlemek gibi görevlerini yerine getirmek.</a:t>
          </a:r>
          <a:endParaRPr lang="tr-TR" sz="1800" dirty="0">
            <a:solidFill>
              <a:schemeClr val="bg1"/>
            </a:solidFill>
            <a:latin typeface="Garamond" panose="02020404030301010803" pitchFamily="18" charset="0"/>
          </a:endParaRPr>
        </a:p>
      </dgm:t>
    </dgm:pt>
    <dgm:pt modelId="{C69A96F2-F75D-4793-8B0B-CC6DF4BB3597}" type="parTrans" cxnId="{B0BE5459-7B45-4BEC-8B8C-4E945D9ED7E4}">
      <dgm:prSet/>
      <dgm:spPr/>
      <dgm:t>
        <a:bodyPr/>
        <a:lstStyle/>
        <a:p>
          <a:endParaRPr lang="tr-TR"/>
        </a:p>
      </dgm:t>
    </dgm:pt>
    <dgm:pt modelId="{5AE35BE3-A116-4C4B-BC49-607316DC0DA1}" type="sibTrans" cxnId="{B0BE5459-7B45-4BEC-8B8C-4E945D9ED7E4}">
      <dgm:prSet/>
      <dgm:spPr/>
      <dgm:t>
        <a:bodyPr/>
        <a:lstStyle/>
        <a:p>
          <a:endParaRPr lang="tr-TR"/>
        </a:p>
      </dgm:t>
    </dgm:pt>
    <dgm:pt modelId="{B49E55DB-F354-4261-80EF-C9CC8E4CC00F}" type="pres">
      <dgm:prSet presAssocID="{32DA5924-F7E9-4038-8294-5A6AB5F35682}" presName="Name0" presStyleCnt="0">
        <dgm:presLayoutVars>
          <dgm:dir/>
          <dgm:animLvl val="lvl"/>
          <dgm:resizeHandles val="exact"/>
        </dgm:presLayoutVars>
      </dgm:prSet>
      <dgm:spPr/>
    </dgm:pt>
    <dgm:pt modelId="{4BC33B01-19AD-4588-940A-0C681E1791AE}" type="pres">
      <dgm:prSet presAssocID="{1DDE291D-65BF-4C1F-9142-9AEC00B29C14}" presName="Name8" presStyleCnt="0"/>
      <dgm:spPr/>
    </dgm:pt>
    <dgm:pt modelId="{43438B87-B09E-4B08-B0E9-1719DCCDAB0D}" type="pres">
      <dgm:prSet presAssocID="{1DDE291D-65BF-4C1F-9142-9AEC00B29C14}" presName="level" presStyleLbl="node1" presStyleIdx="0" presStyleCnt="3">
        <dgm:presLayoutVars>
          <dgm:chMax val="1"/>
          <dgm:bulletEnabled val="1"/>
        </dgm:presLayoutVars>
      </dgm:prSet>
      <dgm:spPr/>
      <dgm:t>
        <a:bodyPr/>
        <a:lstStyle/>
        <a:p>
          <a:endParaRPr lang="tr-TR"/>
        </a:p>
      </dgm:t>
    </dgm:pt>
    <dgm:pt modelId="{7C84BA61-2A38-4ADF-88F7-68D7080EB8F0}" type="pres">
      <dgm:prSet presAssocID="{1DDE291D-65BF-4C1F-9142-9AEC00B29C14}" presName="levelTx" presStyleLbl="revTx" presStyleIdx="0" presStyleCnt="0">
        <dgm:presLayoutVars>
          <dgm:chMax val="1"/>
          <dgm:bulletEnabled val="1"/>
        </dgm:presLayoutVars>
      </dgm:prSet>
      <dgm:spPr/>
      <dgm:t>
        <a:bodyPr/>
        <a:lstStyle/>
        <a:p>
          <a:endParaRPr lang="tr-TR"/>
        </a:p>
      </dgm:t>
    </dgm:pt>
    <dgm:pt modelId="{FE147C04-AE99-4B7A-8437-E5071C659D5F}" type="pres">
      <dgm:prSet presAssocID="{C91ED1ED-75E8-43C0-BC15-BC85A22F2B3F}" presName="Name8" presStyleCnt="0"/>
      <dgm:spPr/>
    </dgm:pt>
    <dgm:pt modelId="{849BD81C-F17B-427F-A368-276C5241EB95}" type="pres">
      <dgm:prSet presAssocID="{C91ED1ED-75E8-43C0-BC15-BC85A22F2B3F}" presName="level" presStyleLbl="node1" presStyleIdx="1" presStyleCnt="3">
        <dgm:presLayoutVars>
          <dgm:chMax val="1"/>
          <dgm:bulletEnabled val="1"/>
        </dgm:presLayoutVars>
      </dgm:prSet>
      <dgm:spPr/>
      <dgm:t>
        <a:bodyPr/>
        <a:lstStyle/>
        <a:p>
          <a:endParaRPr lang="tr-TR"/>
        </a:p>
      </dgm:t>
    </dgm:pt>
    <dgm:pt modelId="{C08B56D6-8384-4169-A26C-107011069759}" type="pres">
      <dgm:prSet presAssocID="{C91ED1ED-75E8-43C0-BC15-BC85A22F2B3F}" presName="levelTx" presStyleLbl="revTx" presStyleIdx="0" presStyleCnt="0">
        <dgm:presLayoutVars>
          <dgm:chMax val="1"/>
          <dgm:bulletEnabled val="1"/>
        </dgm:presLayoutVars>
      </dgm:prSet>
      <dgm:spPr/>
      <dgm:t>
        <a:bodyPr/>
        <a:lstStyle/>
        <a:p>
          <a:endParaRPr lang="tr-TR"/>
        </a:p>
      </dgm:t>
    </dgm:pt>
    <dgm:pt modelId="{A30FB548-29AD-4909-A5E2-8360CD6D6C1D}" type="pres">
      <dgm:prSet presAssocID="{9679EF09-2432-4457-8014-3129381691C6}" presName="Name8" presStyleCnt="0"/>
      <dgm:spPr/>
    </dgm:pt>
    <dgm:pt modelId="{A99084F3-6087-46E1-ABF2-36E5EBA3F88E}" type="pres">
      <dgm:prSet presAssocID="{9679EF09-2432-4457-8014-3129381691C6}" presName="level" presStyleLbl="node1" presStyleIdx="2" presStyleCnt="3">
        <dgm:presLayoutVars>
          <dgm:chMax val="1"/>
          <dgm:bulletEnabled val="1"/>
        </dgm:presLayoutVars>
      </dgm:prSet>
      <dgm:spPr/>
      <dgm:t>
        <a:bodyPr/>
        <a:lstStyle/>
        <a:p>
          <a:endParaRPr lang="tr-TR"/>
        </a:p>
      </dgm:t>
    </dgm:pt>
    <dgm:pt modelId="{8C112411-FA50-4D89-891A-3FECE0571233}" type="pres">
      <dgm:prSet presAssocID="{9679EF09-2432-4457-8014-3129381691C6}" presName="levelTx" presStyleLbl="revTx" presStyleIdx="0" presStyleCnt="0">
        <dgm:presLayoutVars>
          <dgm:chMax val="1"/>
          <dgm:bulletEnabled val="1"/>
        </dgm:presLayoutVars>
      </dgm:prSet>
      <dgm:spPr/>
      <dgm:t>
        <a:bodyPr/>
        <a:lstStyle/>
        <a:p>
          <a:endParaRPr lang="tr-TR"/>
        </a:p>
      </dgm:t>
    </dgm:pt>
  </dgm:ptLst>
  <dgm:cxnLst>
    <dgm:cxn modelId="{CC89476D-4BF7-4C29-AE5D-D63AC457509C}" type="presOf" srcId="{9679EF09-2432-4457-8014-3129381691C6}" destId="{8C112411-FA50-4D89-891A-3FECE0571233}" srcOrd="1" destOrd="0" presId="urn:microsoft.com/office/officeart/2005/8/layout/pyramid1"/>
    <dgm:cxn modelId="{11C2A525-071D-433D-BEF3-9A51B5D41AF9}" type="presOf" srcId="{32DA5924-F7E9-4038-8294-5A6AB5F35682}" destId="{B49E55DB-F354-4261-80EF-C9CC8E4CC00F}" srcOrd="0" destOrd="0" presId="urn:microsoft.com/office/officeart/2005/8/layout/pyramid1"/>
    <dgm:cxn modelId="{B0BE5459-7B45-4BEC-8B8C-4E945D9ED7E4}" srcId="{32DA5924-F7E9-4038-8294-5A6AB5F35682}" destId="{9679EF09-2432-4457-8014-3129381691C6}" srcOrd="2" destOrd="0" parTransId="{C69A96F2-F75D-4793-8B0B-CC6DF4BB3597}" sibTransId="{5AE35BE3-A116-4C4B-BC49-607316DC0DA1}"/>
    <dgm:cxn modelId="{F395C8D5-4E62-492E-A79B-8A113437187A}" type="presOf" srcId="{1DDE291D-65BF-4C1F-9142-9AEC00B29C14}" destId="{7C84BA61-2A38-4ADF-88F7-68D7080EB8F0}" srcOrd="1" destOrd="0" presId="urn:microsoft.com/office/officeart/2005/8/layout/pyramid1"/>
    <dgm:cxn modelId="{E2F90616-4A0E-42B8-9AFB-597950E756A7}" type="presOf" srcId="{C91ED1ED-75E8-43C0-BC15-BC85A22F2B3F}" destId="{C08B56D6-8384-4169-A26C-107011069759}" srcOrd="1" destOrd="0" presId="urn:microsoft.com/office/officeart/2005/8/layout/pyramid1"/>
    <dgm:cxn modelId="{D8F764E2-02DF-4E76-9C93-528D033E2CC4}" srcId="{32DA5924-F7E9-4038-8294-5A6AB5F35682}" destId="{C91ED1ED-75E8-43C0-BC15-BC85A22F2B3F}" srcOrd="1" destOrd="0" parTransId="{E60A0C52-E4F5-47AA-A5EB-743966B60080}" sibTransId="{A2AB302E-C4AE-4063-B40B-C089E9E0BE10}"/>
    <dgm:cxn modelId="{4FF7B448-42CF-4603-9A9E-E609AC131083}" srcId="{32DA5924-F7E9-4038-8294-5A6AB5F35682}" destId="{1DDE291D-65BF-4C1F-9142-9AEC00B29C14}" srcOrd="0" destOrd="0" parTransId="{9D091CBE-FB97-4F32-82BD-D9D28484EF47}" sibTransId="{9C100525-0A58-47DA-AE1B-B89CF17F9640}"/>
    <dgm:cxn modelId="{B50F2DAA-93A3-44AD-89B5-D980C3700B57}" type="presOf" srcId="{C91ED1ED-75E8-43C0-BC15-BC85A22F2B3F}" destId="{849BD81C-F17B-427F-A368-276C5241EB95}" srcOrd="0" destOrd="0" presId="urn:microsoft.com/office/officeart/2005/8/layout/pyramid1"/>
    <dgm:cxn modelId="{ACFF5FE9-71A0-4101-A597-640E33890D1C}" type="presOf" srcId="{1DDE291D-65BF-4C1F-9142-9AEC00B29C14}" destId="{43438B87-B09E-4B08-B0E9-1719DCCDAB0D}" srcOrd="0" destOrd="0" presId="urn:microsoft.com/office/officeart/2005/8/layout/pyramid1"/>
    <dgm:cxn modelId="{29FDBD74-960A-4931-A822-A9B0F3B23F92}" type="presOf" srcId="{9679EF09-2432-4457-8014-3129381691C6}" destId="{A99084F3-6087-46E1-ABF2-36E5EBA3F88E}" srcOrd="0" destOrd="0" presId="urn:microsoft.com/office/officeart/2005/8/layout/pyramid1"/>
    <dgm:cxn modelId="{B3125C7A-130F-4838-85AC-F4D480B7B502}" type="presParOf" srcId="{B49E55DB-F354-4261-80EF-C9CC8E4CC00F}" destId="{4BC33B01-19AD-4588-940A-0C681E1791AE}" srcOrd="0" destOrd="0" presId="urn:microsoft.com/office/officeart/2005/8/layout/pyramid1"/>
    <dgm:cxn modelId="{70E17F1A-46C1-4DA1-912E-16A81C96FA0B}" type="presParOf" srcId="{4BC33B01-19AD-4588-940A-0C681E1791AE}" destId="{43438B87-B09E-4B08-B0E9-1719DCCDAB0D}" srcOrd="0" destOrd="0" presId="urn:microsoft.com/office/officeart/2005/8/layout/pyramid1"/>
    <dgm:cxn modelId="{5185682A-39C2-4469-96A2-A07857ABF857}" type="presParOf" srcId="{4BC33B01-19AD-4588-940A-0C681E1791AE}" destId="{7C84BA61-2A38-4ADF-88F7-68D7080EB8F0}" srcOrd="1" destOrd="0" presId="urn:microsoft.com/office/officeart/2005/8/layout/pyramid1"/>
    <dgm:cxn modelId="{C2CAA1AC-BFB8-4D93-8B3B-107F3A078271}" type="presParOf" srcId="{B49E55DB-F354-4261-80EF-C9CC8E4CC00F}" destId="{FE147C04-AE99-4B7A-8437-E5071C659D5F}" srcOrd="1" destOrd="0" presId="urn:microsoft.com/office/officeart/2005/8/layout/pyramid1"/>
    <dgm:cxn modelId="{867CD006-2755-4A4C-A89B-E8F147BC7283}" type="presParOf" srcId="{FE147C04-AE99-4B7A-8437-E5071C659D5F}" destId="{849BD81C-F17B-427F-A368-276C5241EB95}" srcOrd="0" destOrd="0" presId="urn:microsoft.com/office/officeart/2005/8/layout/pyramid1"/>
    <dgm:cxn modelId="{A55AFFE6-864B-469C-AB68-12C49893A506}" type="presParOf" srcId="{FE147C04-AE99-4B7A-8437-E5071C659D5F}" destId="{C08B56D6-8384-4169-A26C-107011069759}" srcOrd="1" destOrd="0" presId="urn:microsoft.com/office/officeart/2005/8/layout/pyramid1"/>
    <dgm:cxn modelId="{10B19268-35E7-4EC0-B6FF-4D11236F103C}" type="presParOf" srcId="{B49E55DB-F354-4261-80EF-C9CC8E4CC00F}" destId="{A30FB548-29AD-4909-A5E2-8360CD6D6C1D}" srcOrd="2" destOrd="0" presId="urn:microsoft.com/office/officeart/2005/8/layout/pyramid1"/>
    <dgm:cxn modelId="{CBD814A8-5C59-42FC-8C98-16924B10E772}" type="presParOf" srcId="{A30FB548-29AD-4909-A5E2-8360CD6D6C1D}" destId="{A99084F3-6087-46E1-ABF2-36E5EBA3F88E}" srcOrd="0" destOrd="0" presId="urn:microsoft.com/office/officeart/2005/8/layout/pyramid1"/>
    <dgm:cxn modelId="{04FC0EEC-8723-4E3A-8E11-B17F3E19B1BB}" type="presParOf" srcId="{A30FB548-29AD-4909-A5E2-8360CD6D6C1D}" destId="{8C112411-FA50-4D89-891A-3FECE057123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135DD-465B-4A34-8A21-AD232B9BC75B}">
      <dsp:nvSpPr>
        <dsp:cNvPr id="0" name=""/>
        <dsp:cNvSpPr/>
      </dsp:nvSpPr>
      <dsp:spPr>
        <a:xfrm>
          <a:off x="3400864" y="0"/>
          <a:ext cx="1620980" cy="108065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a:effectLst/>
              <a:latin typeface="Times New Roman" panose="02020603050405020304" pitchFamily="18" charset="0"/>
              <a:ea typeface="+mn-ea"/>
              <a:cs typeface="Times New Roman" panose="02020603050405020304" pitchFamily="18" charset="0"/>
            </a:rPr>
            <a:t>Teftiş Faaliyetleri</a:t>
          </a:r>
          <a:endParaRPr lang="tr-TR" sz="2000" kern="1200" dirty="0"/>
        </a:p>
      </dsp:txBody>
      <dsp:txXfrm>
        <a:off x="3432515" y="31651"/>
        <a:ext cx="1557678" cy="1017351"/>
      </dsp:txXfrm>
    </dsp:sp>
    <dsp:sp modelId="{D455A490-27FE-45AF-8AF6-8417C2240016}">
      <dsp:nvSpPr>
        <dsp:cNvPr id="0" name=""/>
        <dsp:cNvSpPr/>
      </dsp:nvSpPr>
      <dsp:spPr>
        <a:xfrm>
          <a:off x="3157717" y="1080653"/>
          <a:ext cx="1053637" cy="432261"/>
        </a:xfrm>
        <a:custGeom>
          <a:avLst/>
          <a:gdLst/>
          <a:ahLst/>
          <a:cxnLst/>
          <a:rect l="0" t="0" r="0" b="0"/>
          <a:pathLst>
            <a:path>
              <a:moveTo>
                <a:pt x="1053637" y="0"/>
              </a:moveTo>
              <a:lnTo>
                <a:pt x="1053637" y="216130"/>
              </a:lnTo>
              <a:lnTo>
                <a:pt x="0" y="216130"/>
              </a:lnTo>
              <a:lnTo>
                <a:pt x="0" y="432261"/>
              </a:lnTo>
            </a:path>
          </a:pathLst>
        </a:custGeom>
        <a:noFill/>
        <a:ln w="12700" cap="flat" cmpd="sng" algn="ctr">
          <a:solidFill>
            <a:schemeClr val="dk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77BB2C1-43A5-47FD-A66A-2373865C467B}">
      <dsp:nvSpPr>
        <dsp:cNvPr id="0" name=""/>
        <dsp:cNvSpPr/>
      </dsp:nvSpPr>
      <dsp:spPr>
        <a:xfrm>
          <a:off x="2347227" y="1512914"/>
          <a:ext cx="1620980" cy="108065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a:effectLst/>
              <a:latin typeface="Times New Roman" panose="02020603050405020304" pitchFamily="18" charset="0"/>
              <a:ea typeface="+mn-ea"/>
              <a:cs typeface="Times New Roman" panose="02020603050405020304" pitchFamily="18" charset="0"/>
            </a:rPr>
            <a:t>İş Teftişi </a:t>
          </a:r>
        </a:p>
        <a:p>
          <a:pPr lvl="0" algn="ctr" defTabSz="889000">
            <a:lnSpc>
              <a:spcPct val="90000"/>
            </a:lnSpc>
            <a:spcBef>
              <a:spcPct val="0"/>
            </a:spcBef>
            <a:spcAft>
              <a:spcPct val="35000"/>
            </a:spcAft>
          </a:pPr>
          <a:r>
            <a:rPr lang="tr-TR" sz="1400" b="0" i="1" kern="1200" dirty="0">
              <a:effectLst/>
              <a:latin typeface="Times New Roman" panose="02020603050405020304" pitchFamily="18" charset="0"/>
              <a:ea typeface="+mn-ea"/>
              <a:cs typeface="Times New Roman" panose="02020603050405020304" pitchFamily="18" charset="0"/>
            </a:rPr>
            <a:t>(Çalışma hayatı teftişi)</a:t>
          </a:r>
          <a:endParaRPr lang="tr-TR" sz="1400" i="1" kern="1200" dirty="0"/>
        </a:p>
      </dsp:txBody>
      <dsp:txXfrm>
        <a:off x="2378878" y="1544565"/>
        <a:ext cx="1557678" cy="1017351"/>
      </dsp:txXfrm>
    </dsp:sp>
    <dsp:sp modelId="{52FD802C-A512-4C27-ADCF-219EBF6467B5}">
      <dsp:nvSpPr>
        <dsp:cNvPr id="0" name=""/>
        <dsp:cNvSpPr/>
      </dsp:nvSpPr>
      <dsp:spPr>
        <a:xfrm>
          <a:off x="2104080" y="2593568"/>
          <a:ext cx="1053637" cy="432261"/>
        </a:xfrm>
        <a:custGeom>
          <a:avLst/>
          <a:gdLst/>
          <a:ahLst/>
          <a:cxnLst/>
          <a:rect l="0" t="0" r="0" b="0"/>
          <a:pathLst>
            <a:path>
              <a:moveTo>
                <a:pt x="1053637" y="0"/>
              </a:moveTo>
              <a:lnTo>
                <a:pt x="1053637" y="216130"/>
              </a:lnTo>
              <a:lnTo>
                <a:pt x="0" y="216130"/>
              </a:lnTo>
              <a:lnTo>
                <a:pt x="0" y="432261"/>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33A8221-B75F-41B0-89C5-0519808F8A13}">
      <dsp:nvSpPr>
        <dsp:cNvPr id="0" name=""/>
        <dsp:cNvSpPr/>
      </dsp:nvSpPr>
      <dsp:spPr>
        <a:xfrm>
          <a:off x="1293590" y="3025829"/>
          <a:ext cx="1620980" cy="108065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a:effectLst/>
              <a:latin typeface="Times New Roman" panose="02020603050405020304" pitchFamily="18" charset="0"/>
              <a:ea typeface="+mn-ea"/>
              <a:cs typeface="Times New Roman" panose="02020603050405020304" pitchFamily="18" charset="0"/>
            </a:rPr>
            <a:t>İşin Yürütümü Teftişi </a:t>
          </a:r>
        </a:p>
        <a:p>
          <a:pPr lvl="0" algn="ctr" defTabSz="711200">
            <a:lnSpc>
              <a:spcPct val="90000"/>
            </a:lnSpc>
            <a:spcBef>
              <a:spcPct val="0"/>
            </a:spcBef>
            <a:spcAft>
              <a:spcPct val="35000"/>
            </a:spcAft>
          </a:pPr>
          <a:r>
            <a:rPr lang="tr-TR" sz="1400" b="0" i="1" kern="1200" dirty="0">
              <a:effectLst/>
              <a:latin typeface="Times New Roman" panose="02020603050405020304" pitchFamily="18" charset="0"/>
              <a:ea typeface="+mn-ea"/>
              <a:cs typeface="Times New Roman" panose="02020603050405020304" pitchFamily="18" charset="0"/>
            </a:rPr>
            <a:t>(Çalışma Koşulları)</a:t>
          </a:r>
          <a:endParaRPr lang="tr-TR" sz="1400" i="1" kern="1200" dirty="0"/>
        </a:p>
      </dsp:txBody>
      <dsp:txXfrm>
        <a:off x="1325241" y="3057480"/>
        <a:ext cx="1557678" cy="1017351"/>
      </dsp:txXfrm>
    </dsp:sp>
    <dsp:sp modelId="{1A877B95-A4DE-4F8A-8C21-D13D9D9A47AF}">
      <dsp:nvSpPr>
        <dsp:cNvPr id="0" name=""/>
        <dsp:cNvSpPr/>
      </dsp:nvSpPr>
      <dsp:spPr>
        <a:xfrm>
          <a:off x="3157717" y="2593568"/>
          <a:ext cx="1053637" cy="432261"/>
        </a:xfrm>
        <a:custGeom>
          <a:avLst/>
          <a:gdLst/>
          <a:ahLst/>
          <a:cxnLst/>
          <a:rect l="0" t="0" r="0" b="0"/>
          <a:pathLst>
            <a:path>
              <a:moveTo>
                <a:pt x="0" y="0"/>
              </a:moveTo>
              <a:lnTo>
                <a:pt x="0" y="216130"/>
              </a:lnTo>
              <a:lnTo>
                <a:pt x="1053637" y="216130"/>
              </a:lnTo>
              <a:lnTo>
                <a:pt x="1053637" y="432261"/>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476A6BD-F015-474B-8A42-20B9DE1890D7}">
      <dsp:nvSpPr>
        <dsp:cNvPr id="0" name=""/>
        <dsp:cNvSpPr/>
      </dsp:nvSpPr>
      <dsp:spPr>
        <a:xfrm>
          <a:off x="3400864" y="3025829"/>
          <a:ext cx="1620980" cy="108065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a:effectLst/>
              <a:latin typeface="Times New Roman" panose="02020603050405020304" pitchFamily="18" charset="0"/>
              <a:ea typeface="+mn-ea"/>
              <a:cs typeface="Times New Roman" panose="02020603050405020304" pitchFamily="18" charset="0"/>
            </a:rPr>
            <a:t>İş Sağlığı ve Güvenliği Teftişi </a:t>
          </a:r>
        </a:p>
        <a:p>
          <a:pPr lvl="0" algn="ctr" defTabSz="711200">
            <a:lnSpc>
              <a:spcPct val="90000"/>
            </a:lnSpc>
            <a:spcBef>
              <a:spcPct val="0"/>
            </a:spcBef>
            <a:spcAft>
              <a:spcPct val="35000"/>
            </a:spcAft>
          </a:pPr>
          <a:r>
            <a:rPr lang="tr-TR" sz="1400" b="0" i="1" kern="1200" dirty="0">
              <a:effectLst/>
              <a:latin typeface="Times New Roman" panose="02020603050405020304" pitchFamily="18" charset="0"/>
              <a:ea typeface="+mn-ea"/>
              <a:cs typeface="Times New Roman" panose="02020603050405020304" pitchFamily="18" charset="0"/>
            </a:rPr>
            <a:t>(Çalışma Ortamı)</a:t>
          </a:r>
          <a:endParaRPr lang="tr-TR" sz="1400" i="1" kern="1200" dirty="0"/>
        </a:p>
      </dsp:txBody>
      <dsp:txXfrm>
        <a:off x="3432515" y="3057480"/>
        <a:ext cx="1557678" cy="1017351"/>
      </dsp:txXfrm>
    </dsp:sp>
    <dsp:sp modelId="{249E42F0-5DF1-4DB3-BBCD-3B1236337087}">
      <dsp:nvSpPr>
        <dsp:cNvPr id="0" name=""/>
        <dsp:cNvSpPr/>
      </dsp:nvSpPr>
      <dsp:spPr>
        <a:xfrm>
          <a:off x="4211355" y="1080653"/>
          <a:ext cx="1053637" cy="432261"/>
        </a:xfrm>
        <a:custGeom>
          <a:avLst/>
          <a:gdLst/>
          <a:ahLst/>
          <a:cxnLst/>
          <a:rect l="0" t="0" r="0" b="0"/>
          <a:pathLst>
            <a:path>
              <a:moveTo>
                <a:pt x="0" y="0"/>
              </a:moveTo>
              <a:lnTo>
                <a:pt x="0" y="216130"/>
              </a:lnTo>
              <a:lnTo>
                <a:pt x="1053637" y="216130"/>
              </a:lnTo>
              <a:lnTo>
                <a:pt x="1053637" y="432261"/>
              </a:lnTo>
            </a:path>
          </a:pathLst>
        </a:custGeom>
        <a:noFill/>
        <a:ln w="12700" cap="flat" cmpd="sng" algn="ctr">
          <a:solidFill>
            <a:schemeClr val="dk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FAA6F71-607F-46AF-AEC0-662D95AC9AD4}">
      <dsp:nvSpPr>
        <dsp:cNvPr id="0" name=""/>
        <dsp:cNvSpPr/>
      </dsp:nvSpPr>
      <dsp:spPr>
        <a:xfrm>
          <a:off x="4454502" y="1512914"/>
          <a:ext cx="1620980" cy="108065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a:effectLst/>
              <a:latin typeface="Times New Roman" panose="02020603050405020304" pitchFamily="18" charset="0"/>
              <a:ea typeface="+mn-ea"/>
              <a:cs typeface="Times New Roman" panose="02020603050405020304" pitchFamily="18" charset="0"/>
            </a:rPr>
            <a:t>İdari Teftiş </a:t>
          </a:r>
        </a:p>
        <a:p>
          <a:pPr lvl="0" algn="ctr" defTabSz="889000">
            <a:lnSpc>
              <a:spcPct val="90000"/>
            </a:lnSpc>
            <a:spcBef>
              <a:spcPct val="0"/>
            </a:spcBef>
            <a:spcAft>
              <a:spcPct val="35000"/>
            </a:spcAft>
          </a:pPr>
          <a:r>
            <a:rPr lang="tr-TR" sz="1400" b="0" i="1" kern="1200" dirty="0">
              <a:effectLst/>
              <a:latin typeface="Times New Roman" panose="02020603050405020304" pitchFamily="18" charset="0"/>
              <a:ea typeface="+mn-ea"/>
              <a:cs typeface="Times New Roman" panose="02020603050405020304" pitchFamily="18" charset="0"/>
            </a:rPr>
            <a:t>(Bakanlık teşkilatı ile personelinin teftişi)</a:t>
          </a:r>
          <a:endParaRPr lang="tr-TR" sz="1400" i="1" kern="1200" dirty="0"/>
        </a:p>
      </dsp:txBody>
      <dsp:txXfrm>
        <a:off x="4486153" y="1544565"/>
        <a:ext cx="1557678" cy="1017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2119D-F277-430B-A0EA-D9FB93099463}">
      <dsp:nvSpPr>
        <dsp:cNvPr id="0" name=""/>
        <dsp:cNvSpPr/>
      </dsp:nvSpPr>
      <dsp:spPr>
        <a:xfrm>
          <a:off x="8058" y="26746"/>
          <a:ext cx="3874286" cy="324000"/>
        </a:xfrm>
        <a:prstGeom prst="chevron">
          <a:avLst/>
        </a:prstGeom>
        <a:solidFill>
          <a:srgbClr val="99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tr-TR" sz="2000" kern="1200" dirty="0">
              <a:latin typeface="Garamond" panose="02020404030301010803" pitchFamily="18" charset="0"/>
              <a:cs typeface="Times New Roman" panose="02020603050405020304" pitchFamily="18" charset="0"/>
            </a:rPr>
            <a:t>Tanımı</a:t>
          </a:r>
        </a:p>
      </dsp:txBody>
      <dsp:txXfrm>
        <a:off x="170058" y="26746"/>
        <a:ext cx="3550286" cy="324000"/>
      </dsp:txXfrm>
    </dsp:sp>
    <dsp:sp modelId="{2B60B4F0-9B85-4CDC-ACB5-625BBDB09581}">
      <dsp:nvSpPr>
        <dsp:cNvPr id="0" name=""/>
        <dsp:cNvSpPr/>
      </dsp:nvSpPr>
      <dsp:spPr>
        <a:xfrm>
          <a:off x="8058" y="391246"/>
          <a:ext cx="3099429" cy="388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tr-TR" sz="2000" kern="1200" dirty="0">
              <a:latin typeface="Garamond" panose="02020404030301010803" pitchFamily="18" charset="0"/>
            </a:rPr>
            <a:t>Çalışma süreleri, ücretler, iş sağlığı ve güvenliği, işçilerin refahı, çocuk ve gençlerin çalıştırılması, kayıt dışılık, işsizlik, istihdam ve işgücü piyasası uygulamaları gibi çalışma şartlarına ve ortamına ilişkin mevzuat hükümlerinin uygulanmasıyla ilgili olarak araştırma, inceleme ve denetlemeyi kapsayan, Devlet adına gerçekleştirilen teftiş faaliyetlerini ifade etmektedir. </a:t>
          </a:r>
        </a:p>
      </dsp:txBody>
      <dsp:txXfrm>
        <a:off x="8058" y="391246"/>
        <a:ext cx="3099429" cy="3888000"/>
      </dsp:txXfrm>
    </dsp:sp>
    <dsp:sp modelId="{ACDD8E3B-B7D7-4C4A-BD6C-157C397AC303}">
      <dsp:nvSpPr>
        <dsp:cNvPr id="0" name=""/>
        <dsp:cNvSpPr/>
      </dsp:nvSpPr>
      <dsp:spPr>
        <a:xfrm>
          <a:off x="3666344" y="26746"/>
          <a:ext cx="3874286" cy="324000"/>
        </a:xfrm>
        <a:prstGeom prst="chevron">
          <a:avLst/>
        </a:prstGeom>
        <a:solidFill>
          <a:srgbClr val="99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tr-TR" sz="2000" kern="1200" dirty="0">
              <a:latin typeface="Garamond" panose="02020404030301010803" pitchFamily="18" charset="0"/>
              <a:cs typeface="Times New Roman" panose="02020603050405020304" pitchFamily="18" charset="0"/>
            </a:rPr>
            <a:t>Yetkili Kurum</a:t>
          </a:r>
        </a:p>
      </dsp:txBody>
      <dsp:txXfrm>
        <a:off x="3828344" y="26746"/>
        <a:ext cx="3550286" cy="324000"/>
      </dsp:txXfrm>
    </dsp:sp>
    <dsp:sp modelId="{52E79B24-DD66-41DD-975B-6F9FCE2E3717}">
      <dsp:nvSpPr>
        <dsp:cNvPr id="0" name=""/>
        <dsp:cNvSpPr/>
      </dsp:nvSpPr>
      <dsp:spPr>
        <a:xfrm>
          <a:off x="3666344" y="391246"/>
          <a:ext cx="3099429" cy="388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tr-TR" sz="2000" kern="1200" dirty="0">
              <a:latin typeface="Garamond" panose="02020404030301010803" pitchFamily="18" charset="0"/>
            </a:rPr>
            <a:t>İş teftişi Bakan Olur’u ile Devlet adına </a:t>
          </a:r>
          <a:r>
            <a:rPr lang="tr-TR" sz="2000" u="sng" kern="1200" dirty="0">
              <a:latin typeface="Garamond" panose="02020404030301010803" pitchFamily="18" charset="0"/>
            </a:rPr>
            <a:t>Rehberlik ve Teftiş Başkanlığınca </a:t>
          </a:r>
          <a:r>
            <a:rPr lang="tr-TR" sz="2000" u="none" kern="1200" dirty="0">
              <a:latin typeface="Garamond" panose="02020404030301010803" pitchFamily="18" charset="0"/>
            </a:rPr>
            <a:t>yerine getirilir.</a:t>
          </a:r>
        </a:p>
      </dsp:txBody>
      <dsp:txXfrm>
        <a:off x="3666344" y="391246"/>
        <a:ext cx="3099429" cy="3888000"/>
      </dsp:txXfrm>
    </dsp:sp>
    <dsp:sp modelId="{7B19DA25-EFD2-4F19-B84C-14F00499D031}">
      <dsp:nvSpPr>
        <dsp:cNvPr id="0" name=""/>
        <dsp:cNvSpPr/>
      </dsp:nvSpPr>
      <dsp:spPr>
        <a:xfrm>
          <a:off x="7324631" y="26746"/>
          <a:ext cx="3874286" cy="324000"/>
        </a:xfrm>
        <a:prstGeom prst="chevron">
          <a:avLst/>
        </a:prstGeom>
        <a:solidFill>
          <a:srgbClr val="99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tr-TR" sz="2000" kern="1200" dirty="0">
              <a:latin typeface="Garamond" panose="02020404030301010803" pitchFamily="18" charset="0"/>
              <a:cs typeface="Times New Roman" panose="02020603050405020304" pitchFamily="18" charset="0"/>
            </a:rPr>
            <a:t>Yetkili Memur</a:t>
          </a:r>
        </a:p>
      </dsp:txBody>
      <dsp:txXfrm>
        <a:off x="7486631" y="26746"/>
        <a:ext cx="3550286" cy="324000"/>
      </dsp:txXfrm>
    </dsp:sp>
    <dsp:sp modelId="{73BC5131-48A7-48DC-8C30-0E0140B53B5B}">
      <dsp:nvSpPr>
        <dsp:cNvPr id="0" name=""/>
        <dsp:cNvSpPr/>
      </dsp:nvSpPr>
      <dsp:spPr>
        <a:xfrm>
          <a:off x="7324631" y="391246"/>
          <a:ext cx="3099429" cy="388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tr-TR" sz="2000" kern="1200" dirty="0">
              <a:latin typeface="Garamond" panose="02020404030301010803" pitchFamily="18" charset="0"/>
            </a:rPr>
            <a:t>Rehberlik ve Teftiş Başkanlığının görev ve yetkileri (1) sayılı Cumhurbaşkanlığı Kararnamesi’nin 95’inci maddesinde düzenlenmiş olup </a:t>
          </a:r>
          <a:r>
            <a:rPr lang="tr-TR" sz="2000" u="sng" kern="1200" dirty="0">
              <a:latin typeface="Garamond" panose="02020404030301010803" pitchFamily="18" charset="0"/>
            </a:rPr>
            <a:t>iş teftişi</a:t>
          </a:r>
          <a:r>
            <a:rPr lang="tr-TR" sz="2000" kern="1200" dirty="0">
              <a:latin typeface="Garamond" panose="02020404030301010803" pitchFamily="18" charset="0"/>
            </a:rPr>
            <a:t>, gerek ulusal mevzuat gerekse de 81 sayılı Sanayi ve Ticarette İş Teftişi Hakkındaki ILO Sözleşmesi uyarınca </a:t>
          </a:r>
          <a:r>
            <a:rPr lang="tr-TR" sz="2000" u="sng" kern="1200" dirty="0">
              <a:latin typeface="Garamond" panose="02020404030301010803" pitchFamily="18" charset="0"/>
            </a:rPr>
            <a:t>Çalışma ve Sosyal Güvenlik Bakanlığı İş Müfettişleri </a:t>
          </a:r>
          <a:r>
            <a:rPr lang="tr-TR" sz="2000" u="none" kern="1200" dirty="0">
              <a:latin typeface="Garamond" panose="02020404030301010803" pitchFamily="18" charset="0"/>
            </a:rPr>
            <a:t>tarafından  yürütülmektedir.</a:t>
          </a:r>
        </a:p>
      </dsp:txBody>
      <dsp:txXfrm>
        <a:off x="7324631" y="391246"/>
        <a:ext cx="3099429" cy="3888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C724E-E37A-447C-8A1C-E35D9AD9DAF5}">
      <dsp:nvSpPr>
        <dsp:cNvPr id="0" name=""/>
        <dsp:cNvSpPr/>
      </dsp:nvSpPr>
      <dsp:spPr>
        <a:xfrm>
          <a:off x="3684536" y="1704995"/>
          <a:ext cx="2016352" cy="699891"/>
        </a:xfrm>
        <a:custGeom>
          <a:avLst/>
          <a:gdLst/>
          <a:ahLst/>
          <a:cxnLst/>
          <a:rect l="0" t="0" r="0" b="0"/>
          <a:pathLst>
            <a:path>
              <a:moveTo>
                <a:pt x="0" y="0"/>
              </a:moveTo>
              <a:lnTo>
                <a:pt x="0" y="349945"/>
              </a:lnTo>
              <a:lnTo>
                <a:pt x="2016352" y="349945"/>
              </a:lnTo>
              <a:lnTo>
                <a:pt x="2016352" y="69989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637D10-7E76-482A-A673-E31A6AFDDFD6}">
      <dsp:nvSpPr>
        <dsp:cNvPr id="0" name=""/>
        <dsp:cNvSpPr/>
      </dsp:nvSpPr>
      <dsp:spPr>
        <a:xfrm>
          <a:off x="1668183" y="1704995"/>
          <a:ext cx="2016352" cy="699891"/>
        </a:xfrm>
        <a:custGeom>
          <a:avLst/>
          <a:gdLst/>
          <a:ahLst/>
          <a:cxnLst/>
          <a:rect l="0" t="0" r="0" b="0"/>
          <a:pathLst>
            <a:path>
              <a:moveTo>
                <a:pt x="2016352" y="0"/>
              </a:moveTo>
              <a:lnTo>
                <a:pt x="2016352" y="349945"/>
              </a:lnTo>
              <a:lnTo>
                <a:pt x="0" y="349945"/>
              </a:lnTo>
              <a:lnTo>
                <a:pt x="0" y="69989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770936-DD55-4973-878B-7D546290F273}">
      <dsp:nvSpPr>
        <dsp:cNvPr id="0" name=""/>
        <dsp:cNvSpPr/>
      </dsp:nvSpPr>
      <dsp:spPr>
        <a:xfrm>
          <a:off x="2018129" y="38588"/>
          <a:ext cx="3332814" cy="1666407"/>
        </a:xfrm>
        <a:prstGeom prst="rect">
          <a:avLst/>
        </a:prstGeom>
        <a:solidFill>
          <a:srgbClr val="990000"/>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bg1"/>
              </a:solidFill>
              <a:latin typeface="Garamond" panose="02020404030301010803" pitchFamily="18" charset="0"/>
            </a:rPr>
            <a:t>İş Teftişi</a:t>
          </a:r>
          <a:endParaRPr lang="tr-TR" sz="2000" b="1" kern="1200" dirty="0">
            <a:solidFill>
              <a:schemeClr val="bg1"/>
            </a:solidFill>
            <a:latin typeface="Garamond" panose="02020404030301010803" pitchFamily="18" charset="0"/>
          </a:endParaRPr>
        </a:p>
      </dsp:txBody>
      <dsp:txXfrm>
        <a:off x="2018129" y="38588"/>
        <a:ext cx="3332814" cy="1666407"/>
      </dsp:txXfrm>
    </dsp:sp>
    <dsp:sp modelId="{234739EC-D880-4CD5-9991-5937B5DD2217}">
      <dsp:nvSpPr>
        <dsp:cNvPr id="0" name=""/>
        <dsp:cNvSpPr/>
      </dsp:nvSpPr>
      <dsp:spPr>
        <a:xfrm>
          <a:off x="1776" y="2404886"/>
          <a:ext cx="3332814" cy="1666407"/>
        </a:xfrm>
        <a:prstGeom prst="rect">
          <a:avLst/>
        </a:prstGeom>
        <a:solidFill>
          <a:srgbClr val="990000"/>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bg1"/>
              </a:solidFill>
              <a:effectLst/>
              <a:latin typeface="Garamond" panose="02020404030301010803" pitchFamily="18" charset="0"/>
              <a:ea typeface="+mn-ea"/>
              <a:cs typeface="Times New Roman" panose="02020603050405020304" pitchFamily="18" charset="0"/>
            </a:rPr>
            <a:t>Programlı Teftiş</a:t>
          </a:r>
          <a:endParaRPr lang="tr-TR" sz="2000" b="1" kern="1200" dirty="0">
            <a:solidFill>
              <a:schemeClr val="bg1"/>
            </a:solidFill>
            <a:effectLst/>
            <a:latin typeface="Garamond" panose="02020404030301010803" pitchFamily="18" charset="0"/>
            <a:ea typeface="+mn-ea"/>
            <a:cs typeface="Times New Roman" panose="02020603050405020304" pitchFamily="18" charset="0"/>
          </a:endParaRPr>
        </a:p>
      </dsp:txBody>
      <dsp:txXfrm>
        <a:off x="1776" y="2404886"/>
        <a:ext cx="3332814" cy="1666407"/>
      </dsp:txXfrm>
    </dsp:sp>
    <dsp:sp modelId="{3B5BB969-7984-4F88-8F9B-95C7E02FA353}">
      <dsp:nvSpPr>
        <dsp:cNvPr id="0" name=""/>
        <dsp:cNvSpPr/>
      </dsp:nvSpPr>
      <dsp:spPr>
        <a:xfrm>
          <a:off x="4034482" y="2404886"/>
          <a:ext cx="3332814" cy="1666407"/>
        </a:xfrm>
        <a:prstGeom prst="rect">
          <a:avLst/>
        </a:prstGeom>
        <a:solidFill>
          <a:srgbClr val="990000"/>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bg1"/>
              </a:solidFill>
              <a:effectLst/>
              <a:latin typeface="Garamond" panose="02020404030301010803" pitchFamily="18" charset="0"/>
              <a:ea typeface="+mn-ea"/>
              <a:cs typeface="Times New Roman" panose="02020603050405020304" pitchFamily="18" charset="0"/>
            </a:rPr>
            <a:t>Program Dışı Teftiş</a:t>
          </a:r>
          <a:endParaRPr lang="tr-TR" sz="2000" b="1" kern="1200" dirty="0">
            <a:solidFill>
              <a:schemeClr val="bg1"/>
            </a:solidFill>
            <a:effectLst/>
            <a:latin typeface="Garamond" panose="02020404030301010803" pitchFamily="18" charset="0"/>
            <a:ea typeface="+mn-ea"/>
            <a:cs typeface="Times New Roman" panose="02020603050405020304" pitchFamily="18" charset="0"/>
          </a:endParaRPr>
        </a:p>
      </dsp:txBody>
      <dsp:txXfrm>
        <a:off x="4034482" y="2404886"/>
        <a:ext cx="3332814" cy="16664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9D324-8A93-4A26-BC3D-43150B5E7C45}">
      <dsp:nvSpPr>
        <dsp:cNvPr id="0" name=""/>
        <dsp:cNvSpPr/>
      </dsp:nvSpPr>
      <dsp:spPr>
        <a:xfrm>
          <a:off x="0" y="0"/>
          <a:ext cx="10515600" cy="821834"/>
        </a:xfrm>
        <a:prstGeom prst="roundRect">
          <a:avLst/>
        </a:prstGeom>
        <a:solidFill>
          <a:schemeClr val="bg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b="1" kern="1200" dirty="0">
              <a:solidFill>
                <a:schemeClr val="tx1"/>
              </a:solidFill>
              <a:latin typeface="Garamond" panose="02020404030301010803" pitchFamily="18" charset="0"/>
              <a:cs typeface="Times New Roman" panose="02020603050405020304" pitchFamily="18" charset="0"/>
            </a:rPr>
            <a:t>PROGRAMLI TEFTİŞLER</a:t>
          </a:r>
          <a:endParaRPr lang="tr-TR" sz="2000" kern="1200" dirty="0">
            <a:solidFill>
              <a:schemeClr val="tx1"/>
            </a:solidFill>
            <a:latin typeface="Garamond" panose="02020404030301010803" pitchFamily="18" charset="0"/>
            <a:cs typeface="Times New Roman" panose="02020603050405020304" pitchFamily="18" charset="0"/>
          </a:endParaRPr>
        </a:p>
      </dsp:txBody>
      <dsp:txXfrm>
        <a:off x="40119" y="40119"/>
        <a:ext cx="10435362" cy="741596"/>
      </dsp:txXfrm>
    </dsp:sp>
    <dsp:sp modelId="{55BA5BAE-29F1-4901-A854-FDCE4157161F}">
      <dsp:nvSpPr>
        <dsp:cNvPr id="0" name=""/>
        <dsp:cNvSpPr/>
      </dsp:nvSpPr>
      <dsp:spPr>
        <a:xfrm>
          <a:off x="0" y="940411"/>
          <a:ext cx="10515600" cy="1631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ctr" anchorCtr="0">
          <a:noAutofit/>
        </a:bodyPr>
        <a:lstStyle/>
        <a:p>
          <a:pPr marL="228600" lvl="1" indent="-228600" algn="l" defTabSz="889000">
            <a:lnSpc>
              <a:spcPct val="90000"/>
            </a:lnSpc>
            <a:spcBef>
              <a:spcPct val="0"/>
            </a:spcBef>
            <a:spcAft>
              <a:spcPct val="20000"/>
            </a:spcAft>
            <a:buChar char="••"/>
          </a:pPr>
          <a:r>
            <a:rPr lang="tr-TR" sz="2000" b="0" kern="1200" dirty="0" smtClean="0">
              <a:solidFill>
                <a:schemeClr val="bg1"/>
              </a:solidFill>
              <a:latin typeface="Garamond" panose="02020404030301010803" pitchFamily="18" charset="0"/>
              <a:cs typeface="Times New Roman" panose="02020603050405020304" pitchFamily="18" charset="0"/>
            </a:rPr>
            <a:t>Risk, alan veya sektör esaslı yapılan, </a:t>
          </a:r>
          <a:endParaRPr lang="tr-TR" sz="2000" kern="1200" dirty="0">
            <a:solidFill>
              <a:schemeClr val="bg1"/>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20000"/>
            </a:spcAft>
            <a:buChar char="••"/>
          </a:pPr>
          <a:r>
            <a:rPr lang="tr-TR" sz="2000" b="0" kern="1200" dirty="0">
              <a:solidFill>
                <a:schemeClr val="bg1"/>
              </a:solidFill>
              <a:latin typeface="Garamond" panose="02020404030301010803" pitchFamily="18" charset="0"/>
              <a:cs typeface="Times New Roman" panose="02020603050405020304" pitchFamily="18" charset="0"/>
            </a:rPr>
            <a:t>İlgili tüm sosyal tarafları kapsayan, </a:t>
          </a:r>
          <a:endParaRPr lang="tr-TR" sz="2000" kern="1200" dirty="0">
            <a:solidFill>
              <a:schemeClr val="bg1"/>
            </a:solidFill>
            <a:latin typeface="Garamond" panose="02020404030301010803" pitchFamily="18" charset="0"/>
            <a:cs typeface="Times New Roman" panose="02020603050405020304" pitchFamily="18" charset="0"/>
          </a:endParaRPr>
        </a:p>
        <a:p>
          <a:pPr marL="228600" lvl="1" indent="-228600" algn="l" defTabSz="889000">
            <a:lnSpc>
              <a:spcPct val="90000"/>
            </a:lnSpc>
            <a:spcBef>
              <a:spcPct val="0"/>
            </a:spcBef>
            <a:spcAft>
              <a:spcPct val="20000"/>
            </a:spcAft>
            <a:buChar char="••"/>
          </a:pPr>
          <a:r>
            <a:rPr lang="tr-TR" sz="2000" b="0" kern="1200" dirty="0">
              <a:solidFill>
                <a:schemeClr val="bg1"/>
              </a:solidFill>
              <a:latin typeface="Garamond" panose="02020404030301010803" pitchFamily="18" charset="0"/>
              <a:cs typeface="Times New Roman" panose="02020603050405020304" pitchFamily="18" charset="0"/>
            </a:rPr>
            <a:t>Eğitim, iletişim ve bilgilendirmeye ağırlık veren, </a:t>
          </a:r>
          <a:endParaRPr lang="tr-TR" sz="2000" kern="1200" dirty="0">
            <a:solidFill>
              <a:schemeClr val="bg1"/>
            </a:solidFill>
            <a:latin typeface="Garamond" panose="02020404030301010803" pitchFamily="18" charset="0"/>
            <a:cs typeface="Times New Roman" panose="02020603050405020304" pitchFamily="18" charset="0"/>
          </a:endParaRPr>
        </a:p>
        <a:p>
          <a:pPr marL="228600" lvl="1" indent="-228600" algn="l" defTabSz="889000">
            <a:lnSpc>
              <a:spcPct val="90000"/>
            </a:lnSpc>
            <a:spcBef>
              <a:spcPct val="0"/>
            </a:spcBef>
            <a:spcAft>
              <a:spcPct val="20000"/>
            </a:spcAft>
            <a:buChar char="••"/>
          </a:pPr>
          <a:r>
            <a:rPr lang="tr-TR" sz="2000" b="0" kern="1200" dirty="0">
              <a:solidFill>
                <a:schemeClr val="bg1"/>
              </a:solidFill>
              <a:latin typeface="Garamond" panose="02020404030301010803" pitchFamily="18" charset="0"/>
              <a:cs typeface="Times New Roman" panose="02020603050405020304" pitchFamily="18" charset="0"/>
            </a:rPr>
            <a:t>Önleme odaklı teftişlerdir.</a:t>
          </a:r>
          <a:endParaRPr lang="tr-TR" sz="2000" kern="1200" dirty="0">
            <a:solidFill>
              <a:schemeClr val="bg1"/>
            </a:solidFill>
            <a:latin typeface="Garamond" panose="02020404030301010803" pitchFamily="18" charset="0"/>
            <a:cs typeface="Times New Roman" panose="02020603050405020304" pitchFamily="18" charset="0"/>
          </a:endParaRPr>
        </a:p>
      </dsp:txBody>
      <dsp:txXfrm>
        <a:off x="0" y="940411"/>
        <a:ext cx="10515600" cy="1631262"/>
      </dsp:txXfrm>
    </dsp:sp>
    <dsp:sp modelId="{292C6DBC-6B20-4B9C-93BB-46ADDA6F4EF1}">
      <dsp:nvSpPr>
        <dsp:cNvPr id="0" name=""/>
        <dsp:cNvSpPr/>
      </dsp:nvSpPr>
      <dsp:spPr>
        <a:xfrm>
          <a:off x="0" y="2744047"/>
          <a:ext cx="10515600" cy="827789"/>
        </a:xfrm>
        <a:prstGeom prst="roundRect">
          <a:avLst/>
        </a:prstGeom>
        <a:solidFill>
          <a:schemeClr val="bg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b="1" kern="1200" dirty="0">
              <a:solidFill>
                <a:schemeClr val="tx1"/>
              </a:solidFill>
              <a:latin typeface="Garamond" panose="02020404030301010803" pitchFamily="18" charset="0"/>
              <a:cs typeface="Times New Roman" panose="02020603050405020304" pitchFamily="18" charset="0"/>
            </a:rPr>
            <a:t>PROGRAM DIŞI TEFTİŞLER</a:t>
          </a:r>
          <a:endParaRPr lang="tr-TR" sz="2000" kern="1200" dirty="0">
            <a:solidFill>
              <a:schemeClr val="tx1"/>
            </a:solidFill>
            <a:latin typeface="Garamond" panose="02020404030301010803" pitchFamily="18" charset="0"/>
            <a:cs typeface="Times New Roman" panose="02020603050405020304" pitchFamily="18" charset="0"/>
          </a:endParaRPr>
        </a:p>
      </dsp:txBody>
      <dsp:txXfrm>
        <a:off x="40409" y="2784456"/>
        <a:ext cx="10434782" cy="746971"/>
      </dsp:txXfrm>
    </dsp:sp>
    <dsp:sp modelId="{25A1CADC-96B9-44D2-A632-9CC507D1FC76}">
      <dsp:nvSpPr>
        <dsp:cNvPr id="0" name=""/>
        <dsp:cNvSpPr/>
      </dsp:nvSpPr>
      <dsp:spPr>
        <a:xfrm>
          <a:off x="0" y="3729773"/>
          <a:ext cx="10515600" cy="24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tr-TR" sz="2000" b="0" kern="1200" dirty="0" smtClean="0">
              <a:solidFill>
                <a:schemeClr val="bg1"/>
              </a:solidFill>
              <a:latin typeface="Garamond" panose="02020404030301010803" pitchFamily="18" charset="0"/>
              <a:cs typeface="Times New Roman" panose="02020603050405020304" pitchFamily="18" charset="0"/>
            </a:rPr>
            <a:t>İhbar, şikayet ve benzeri nitelikteki başvuruların incelenmesi suretiyle gerçekleştirilmektedir.</a:t>
          </a:r>
          <a:endParaRPr lang="tr-TR" sz="2000" kern="1200" dirty="0">
            <a:solidFill>
              <a:schemeClr val="bg1"/>
            </a:solidFill>
            <a:latin typeface="Times New Roman" panose="02020603050405020304" pitchFamily="18" charset="0"/>
            <a:cs typeface="Times New Roman" panose="02020603050405020304" pitchFamily="18" charset="0"/>
          </a:endParaRPr>
        </a:p>
      </dsp:txBody>
      <dsp:txXfrm>
        <a:off x="0" y="3729773"/>
        <a:ext cx="10515600" cy="2437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38B87-B09E-4B08-B0E9-1719DCCDAB0D}">
      <dsp:nvSpPr>
        <dsp:cNvPr id="0" name=""/>
        <dsp:cNvSpPr/>
      </dsp:nvSpPr>
      <dsp:spPr>
        <a:xfrm>
          <a:off x="3316778" y="0"/>
          <a:ext cx="3316778" cy="1745324"/>
        </a:xfrm>
        <a:prstGeom prst="trapezoid">
          <a:avLst>
            <a:gd name="adj" fmla="val 95019"/>
          </a:avLst>
        </a:prstGeom>
        <a:solidFill>
          <a:srgbClr val="99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b" anchorCtr="0">
          <a:noAutofit/>
        </a:bodyPr>
        <a:lstStyle/>
        <a:p>
          <a:pPr lvl="0" algn="ctr" defTabSz="800100">
            <a:lnSpc>
              <a:spcPct val="90000"/>
            </a:lnSpc>
            <a:spcBef>
              <a:spcPct val="0"/>
            </a:spcBef>
            <a:spcAft>
              <a:spcPct val="35000"/>
            </a:spcAft>
          </a:pPr>
          <a:r>
            <a:rPr lang="tr-TR" sz="1800" b="0" u="none" kern="1200" dirty="0" smtClean="0">
              <a:solidFill>
                <a:schemeClr val="bg1"/>
              </a:solidFill>
              <a:latin typeface="Garamond" panose="02020404030301010803" pitchFamily="18" charset="0"/>
            </a:rPr>
            <a:t>Sosyal hukuk </a:t>
          </a:r>
        </a:p>
        <a:p>
          <a:pPr lvl="0" algn="ctr" defTabSz="800100">
            <a:lnSpc>
              <a:spcPct val="90000"/>
            </a:lnSpc>
            <a:spcBef>
              <a:spcPct val="0"/>
            </a:spcBef>
            <a:spcAft>
              <a:spcPct val="35000"/>
            </a:spcAft>
          </a:pPr>
          <a:r>
            <a:rPr lang="tr-TR" sz="1800" b="0" u="none" kern="1200" dirty="0" smtClean="0">
              <a:solidFill>
                <a:schemeClr val="bg1"/>
              </a:solidFill>
              <a:latin typeface="Garamond" panose="02020404030301010803" pitchFamily="18" charset="0"/>
            </a:rPr>
            <a:t>devleti ilkesine hizmet etmek.</a:t>
          </a:r>
          <a:endParaRPr lang="tr-TR" sz="1800" kern="1200" dirty="0">
            <a:solidFill>
              <a:schemeClr val="bg1"/>
            </a:solidFill>
            <a:latin typeface="Garamond" panose="02020404030301010803" pitchFamily="18" charset="0"/>
          </a:endParaRPr>
        </a:p>
      </dsp:txBody>
      <dsp:txXfrm>
        <a:off x="3316778" y="0"/>
        <a:ext cx="3316778" cy="1745324"/>
      </dsp:txXfrm>
    </dsp:sp>
    <dsp:sp modelId="{849BD81C-F17B-427F-A368-276C5241EB95}">
      <dsp:nvSpPr>
        <dsp:cNvPr id="0" name=""/>
        <dsp:cNvSpPr/>
      </dsp:nvSpPr>
      <dsp:spPr>
        <a:xfrm>
          <a:off x="1658389" y="1745324"/>
          <a:ext cx="6633556" cy="1745324"/>
        </a:xfrm>
        <a:prstGeom prst="trapezoid">
          <a:avLst>
            <a:gd name="adj" fmla="val 95019"/>
          </a:avLst>
        </a:prstGeom>
        <a:solidFill>
          <a:srgbClr val="99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tr-TR" sz="1800" b="0" u="none" kern="1200" dirty="0" smtClean="0">
              <a:solidFill>
                <a:schemeClr val="bg1"/>
              </a:solidFill>
              <a:latin typeface="Garamond" panose="02020404030301010803" pitchFamily="18" charset="0"/>
            </a:rPr>
            <a:t>İşyerlerinde çalışma barışının teminine ve sürdürülebilir olmasına katkı sağlamak.</a:t>
          </a:r>
          <a:endParaRPr lang="tr-TR" sz="1800" kern="1200" dirty="0">
            <a:solidFill>
              <a:schemeClr val="bg1"/>
            </a:solidFill>
            <a:latin typeface="Garamond" panose="02020404030301010803" pitchFamily="18" charset="0"/>
          </a:endParaRPr>
        </a:p>
      </dsp:txBody>
      <dsp:txXfrm>
        <a:off x="2819261" y="1745324"/>
        <a:ext cx="4311811" cy="1745324"/>
      </dsp:txXfrm>
    </dsp:sp>
    <dsp:sp modelId="{A99084F3-6087-46E1-ABF2-36E5EBA3F88E}">
      <dsp:nvSpPr>
        <dsp:cNvPr id="0" name=""/>
        <dsp:cNvSpPr/>
      </dsp:nvSpPr>
      <dsp:spPr>
        <a:xfrm>
          <a:off x="0" y="3490649"/>
          <a:ext cx="9950335" cy="1745324"/>
        </a:xfrm>
        <a:prstGeom prst="trapezoid">
          <a:avLst>
            <a:gd name="adj" fmla="val 95019"/>
          </a:avLst>
        </a:prstGeom>
        <a:solidFill>
          <a:srgbClr val="99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tr-TR" sz="1800" b="0" kern="1200" dirty="0" smtClean="0">
              <a:solidFill>
                <a:schemeClr val="bg1"/>
              </a:solidFill>
              <a:latin typeface="Garamond" panose="02020404030301010803" pitchFamily="18" charset="0"/>
            </a:rPr>
            <a:t>Çalışma ve Sosyal Güvenlik Bakanlığının; </a:t>
          </a:r>
          <a:r>
            <a:rPr lang="tr-TR" sz="1800" b="0" u="none" kern="1200" dirty="0" smtClean="0">
              <a:solidFill>
                <a:schemeClr val="bg1"/>
              </a:solidFill>
              <a:latin typeface="Garamond" panose="02020404030301010803" pitchFamily="18" charset="0"/>
            </a:rPr>
            <a:t>çalışma hayatındaki mevcut/ muhtemel sorunları ve çözüm yollarını araştırmak, istihdamı ve mevzuata uygun çalışmayı sağlayarak çalışanların hayat seviyesini yükseltecek tedbirleri almak, çalışma hayatını denetlemek gibi görevlerini yerine getirmek.</a:t>
          </a:r>
          <a:endParaRPr lang="tr-TR" sz="1800" kern="1200" dirty="0">
            <a:solidFill>
              <a:schemeClr val="bg1"/>
            </a:solidFill>
            <a:latin typeface="Garamond" panose="02020404030301010803" pitchFamily="18" charset="0"/>
          </a:endParaRPr>
        </a:p>
      </dsp:txBody>
      <dsp:txXfrm>
        <a:off x="1741308" y="3490649"/>
        <a:ext cx="6467717" cy="17453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18ACA05-0912-4358-9B71-702EB9EC47AC}" type="datetimeFigureOut">
              <a:rPr lang="tr-TR" smtClean="0"/>
              <a:t>14.05.2025</a:t>
            </a:fld>
            <a:endParaRPr lang="tr-TR"/>
          </a:p>
        </p:txBody>
      </p:sp>
      <p:sp>
        <p:nvSpPr>
          <p:cNvPr id="4" name="Slayt Resmi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F40AD92-ABED-4DFE-A661-251B5C733273}" type="slidenum">
              <a:rPr lang="tr-TR" smtClean="0"/>
              <a:t>‹#›</a:t>
            </a:fld>
            <a:endParaRPr lang="tr-TR"/>
          </a:p>
        </p:txBody>
      </p:sp>
    </p:spTree>
    <p:extLst>
      <p:ext uri="{BB962C8B-B14F-4D97-AF65-F5344CB8AC3E}">
        <p14:creationId xmlns:p14="http://schemas.microsoft.com/office/powerpoint/2010/main" val="3405081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5E3ABB-535A-4AA0-A25C-19456C2DA71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6D6AAE32-E2B2-4500-A286-EBC1C0D95B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CEFA11E-0B51-4E8F-A6E5-59205CB34BF8}"/>
              </a:ext>
            </a:extLst>
          </p:cNvPr>
          <p:cNvSpPr>
            <a:spLocks noGrp="1"/>
          </p:cNvSpPr>
          <p:nvPr>
            <p:ph type="dt" sz="half" idx="10"/>
          </p:nvPr>
        </p:nvSpPr>
        <p:spPr/>
        <p:txBody>
          <a:bodyPr/>
          <a:lstStyle/>
          <a:p>
            <a:fld id="{1CAB7ECF-4D26-4167-87A4-C50250393607}" type="datetime1">
              <a:rPr lang="tr-TR" smtClean="0"/>
              <a:t>14.05.2025</a:t>
            </a:fld>
            <a:endParaRPr lang="tr-TR"/>
          </a:p>
        </p:txBody>
      </p:sp>
      <p:sp>
        <p:nvSpPr>
          <p:cNvPr id="5" name="Alt Bilgi Yer Tutucusu 4">
            <a:extLst>
              <a:ext uri="{FF2B5EF4-FFF2-40B4-BE49-F238E27FC236}">
                <a16:creationId xmlns:a16="http://schemas.microsoft.com/office/drawing/2014/main" id="{B90D775B-1A49-471E-8479-190F569861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0D5C9ED-6174-4F5E-87E0-45960503D126}"/>
              </a:ext>
            </a:extLst>
          </p:cNvPr>
          <p:cNvSpPr>
            <a:spLocks noGrp="1"/>
          </p:cNvSpPr>
          <p:nvPr>
            <p:ph type="sldNum" sz="quarter" idx="12"/>
          </p:nvPr>
        </p:nvSpPr>
        <p:spPr/>
        <p:txBody>
          <a:bodyPr/>
          <a:lstStyle/>
          <a:p>
            <a:fld id="{F5594ECC-8EEC-4410-AD0D-A1D94CA31BA1}" type="slidenum">
              <a:rPr lang="tr-TR" smtClean="0"/>
              <a:t>‹#›</a:t>
            </a:fld>
            <a:endParaRPr lang="tr-TR"/>
          </a:p>
        </p:txBody>
      </p:sp>
    </p:spTree>
    <p:extLst>
      <p:ext uri="{BB962C8B-B14F-4D97-AF65-F5344CB8AC3E}">
        <p14:creationId xmlns:p14="http://schemas.microsoft.com/office/powerpoint/2010/main" val="3065308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2C2399-624B-4916-BED9-A31AA0EE8B8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74FCD7A-3C7E-41C6-982F-46F346BA155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0E62002-DAB1-45F7-9901-241DC1819AF6}"/>
              </a:ext>
            </a:extLst>
          </p:cNvPr>
          <p:cNvSpPr>
            <a:spLocks noGrp="1"/>
          </p:cNvSpPr>
          <p:nvPr>
            <p:ph type="dt" sz="half" idx="10"/>
          </p:nvPr>
        </p:nvSpPr>
        <p:spPr/>
        <p:txBody>
          <a:bodyPr/>
          <a:lstStyle/>
          <a:p>
            <a:fld id="{3F0EE433-6B88-4996-B857-9F5461F43355}" type="datetime1">
              <a:rPr lang="tr-TR" smtClean="0"/>
              <a:t>14.05.2025</a:t>
            </a:fld>
            <a:endParaRPr lang="tr-TR"/>
          </a:p>
        </p:txBody>
      </p:sp>
      <p:sp>
        <p:nvSpPr>
          <p:cNvPr id="5" name="Alt Bilgi Yer Tutucusu 4">
            <a:extLst>
              <a:ext uri="{FF2B5EF4-FFF2-40B4-BE49-F238E27FC236}">
                <a16:creationId xmlns:a16="http://schemas.microsoft.com/office/drawing/2014/main" id="{A144B7D7-C0A9-4D81-B298-B8A1A70E374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EB699C9-2105-4913-8ECE-B50E54E14D8E}"/>
              </a:ext>
            </a:extLst>
          </p:cNvPr>
          <p:cNvSpPr>
            <a:spLocks noGrp="1"/>
          </p:cNvSpPr>
          <p:nvPr>
            <p:ph type="sldNum" sz="quarter" idx="12"/>
          </p:nvPr>
        </p:nvSpPr>
        <p:spPr/>
        <p:txBody>
          <a:bodyPr/>
          <a:lstStyle/>
          <a:p>
            <a:fld id="{F5594ECC-8EEC-4410-AD0D-A1D94CA31BA1}" type="slidenum">
              <a:rPr lang="tr-TR" smtClean="0"/>
              <a:t>‹#›</a:t>
            </a:fld>
            <a:endParaRPr lang="tr-TR"/>
          </a:p>
        </p:txBody>
      </p:sp>
    </p:spTree>
    <p:extLst>
      <p:ext uri="{BB962C8B-B14F-4D97-AF65-F5344CB8AC3E}">
        <p14:creationId xmlns:p14="http://schemas.microsoft.com/office/powerpoint/2010/main" val="5906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F65FD99-AD6D-4FED-8846-10980A6E2E5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DBDD6A6-D6ED-4EE5-9CCC-BF67513178A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249629F-1851-46EF-8ED5-68C184C763FB}"/>
              </a:ext>
            </a:extLst>
          </p:cNvPr>
          <p:cNvSpPr>
            <a:spLocks noGrp="1"/>
          </p:cNvSpPr>
          <p:nvPr>
            <p:ph type="dt" sz="half" idx="10"/>
          </p:nvPr>
        </p:nvSpPr>
        <p:spPr/>
        <p:txBody>
          <a:bodyPr/>
          <a:lstStyle/>
          <a:p>
            <a:fld id="{1733A5E6-CD15-499B-BA2D-E0DC873F7492}" type="datetime1">
              <a:rPr lang="tr-TR" smtClean="0"/>
              <a:t>14.05.2025</a:t>
            </a:fld>
            <a:endParaRPr lang="tr-TR"/>
          </a:p>
        </p:txBody>
      </p:sp>
      <p:sp>
        <p:nvSpPr>
          <p:cNvPr id="5" name="Alt Bilgi Yer Tutucusu 4">
            <a:extLst>
              <a:ext uri="{FF2B5EF4-FFF2-40B4-BE49-F238E27FC236}">
                <a16:creationId xmlns:a16="http://schemas.microsoft.com/office/drawing/2014/main" id="{97612FD3-8152-4DC7-ACFF-39876157AD4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3D81FCA-D2F3-44BF-B271-87350608B89F}"/>
              </a:ext>
            </a:extLst>
          </p:cNvPr>
          <p:cNvSpPr>
            <a:spLocks noGrp="1"/>
          </p:cNvSpPr>
          <p:nvPr>
            <p:ph type="sldNum" sz="quarter" idx="12"/>
          </p:nvPr>
        </p:nvSpPr>
        <p:spPr/>
        <p:txBody>
          <a:bodyPr/>
          <a:lstStyle/>
          <a:p>
            <a:fld id="{F5594ECC-8EEC-4410-AD0D-A1D94CA31BA1}" type="slidenum">
              <a:rPr lang="tr-TR" smtClean="0"/>
              <a:t>‹#›</a:t>
            </a:fld>
            <a:endParaRPr lang="tr-TR"/>
          </a:p>
        </p:txBody>
      </p:sp>
    </p:spTree>
    <p:extLst>
      <p:ext uri="{BB962C8B-B14F-4D97-AF65-F5344CB8AC3E}">
        <p14:creationId xmlns:p14="http://schemas.microsoft.com/office/powerpoint/2010/main" val="1492857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F13D09-62E7-4644-B552-F244F7D794E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E74AB8D-261E-4458-81A9-BE1C45DE346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2B12718-0D17-4ADC-90A0-D20BED7255EC}"/>
              </a:ext>
            </a:extLst>
          </p:cNvPr>
          <p:cNvSpPr>
            <a:spLocks noGrp="1"/>
          </p:cNvSpPr>
          <p:nvPr>
            <p:ph type="dt" sz="half" idx="10"/>
          </p:nvPr>
        </p:nvSpPr>
        <p:spPr/>
        <p:txBody>
          <a:bodyPr/>
          <a:lstStyle/>
          <a:p>
            <a:fld id="{BFB53331-2DC7-4371-9739-7B6E059E4376}" type="datetime1">
              <a:rPr lang="tr-TR" smtClean="0"/>
              <a:t>14.05.2025</a:t>
            </a:fld>
            <a:endParaRPr lang="tr-TR"/>
          </a:p>
        </p:txBody>
      </p:sp>
      <p:sp>
        <p:nvSpPr>
          <p:cNvPr id="5" name="Alt Bilgi Yer Tutucusu 4">
            <a:extLst>
              <a:ext uri="{FF2B5EF4-FFF2-40B4-BE49-F238E27FC236}">
                <a16:creationId xmlns:a16="http://schemas.microsoft.com/office/drawing/2014/main" id="{D744FC5E-1CA3-4B2E-BD79-1D06123F44C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97BF60B-D8D7-40C3-9B95-2B1EC030C5F2}"/>
              </a:ext>
            </a:extLst>
          </p:cNvPr>
          <p:cNvSpPr>
            <a:spLocks noGrp="1"/>
          </p:cNvSpPr>
          <p:nvPr>
            <p:ph type="sldNum" sz="quarter" idx="12"/>
          </p:nvPr>
        </p:nvSpPr>
        <p:spPr/>
        <p:txBody>
          <a:bodyPr/>
          <a:lstStyle/>
          <a:p>
            <a:fld id="{F5594ECC-8EEC-4410-AD0D-A1D94CA31BA1}" type="slidenum">
              <a:rPr lang="tr-TR" smtClean="0"/>
              <a:t>‹#›</a:t>
            </a:fld>
            <a:endParaRPr lang="tr-TR"/>
          </a:p>
        </p:txBody>
      </p:sp>
    </p:spTree>
    <p:extLst>
      <p:ext uri="{BB962C8B-B14F-4D97-AF65-F5344CB8AC3E}">
        <p14:creationId xmlns:p14="http://schemas.microsoft.com/office/powerpoint/2010/main" val="95590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D4F4FC-7EB3-44BC-9836-18CFB4C1216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28138F41-2D65-4706-BF87-9C6E2FB512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498CE8E-CAF3-4F8E-B6D1-C331E68C4CCF}"/>
              </a:ext>
            </a:extLst>
          </p:cNvPr>
          <p:cNvSpPr>
            <a:spLocks noGrp="1"/>
          </p:cNvSpPr>
          <p:nvPr>
            <p:ph type="dt" sz="half" idx="10"/>
          </p:nvPr>
        </p:nvSpPr>
        <p:spPr/>
        <p:txBody>
          <a:bodyPr/>
          <a:lstStyle/>
          <a:p>
            <a:fld id="{3E294E21-952E-4274-A219-E342842784EF}" type="datetime1">
              <a:rPr lang="tr-TR" smtClean="0"/>
              <a:t>14.05.2025</a:t>
            </a:fld>
            <a:endParaRPr lang="tr-TR"/>
          </a:p>
        </p:txBody>
      </p:sp>
      <p:sp>
        <p:nvSpPr>
          <p:cNvPr id="5" name="Alt Bilgi Yer Tutucusu 4">
            <a:extLst>
              <a:ext uri="{FF2B5EF4-FFF2-40B4-BE49-F238E27FC236}">
                <a16:creationId xmlns:a16="http://schemas.microsoft.com/office/drawing/2014/main" id="{226B1A12-94B3-44B3-A58E-5D0106C94EB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C54F1FB-AB29-4AC9-A0E8-99F304B4B8FC}"/>
              </a:ext>
            </a:extLst>
          </p:cNvPr>
          <p:cNvSpPr>
            <a:spLocks noGrp="1"/>
          </p:cNvSpPr>
          <p:nvPr>
            <p:ph type="sldNum" sz="quarter" idx="12"/>
          </p:nvPr>
        </p:nvSpPr>
        <p:spPr/>
        <p:txBody>
          <a:bodyPr/>
          <a:lstStyle/>
          <a:p>
            <a:fld id="{F5594ECC-8EEC-4410-AD0D-A1D94CA31BA1}" type="slidenum">
              <a:rPr lang="tr-TR" smtClean="0"/>
              <a:t>‹#›</a:t>
            </a:fld>
            <a:endParaRPr lang="tr-TR"/>
          </a:p>
        </p:txBody>
      </p:sp>
    </p:spTree>
    <p:extLst>
      <p:ext uri="{BB962C8B-B14F-4D97-AF65-F5344CB8AC3E}">
        <p14:creationId xmlns:p14="http://schemas.microsoft.com/office/powerpoint/2010/main" val="85191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99BB7B-4A97-468E-96EF-580B69C5006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6307EB4-54B0-4BA1-93BF-EF14CDCAB0D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C168D85-6548-4DF7-9F7E-3CAC4CDBC21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3F6EB7A-4D6D-4967-897F-C7C687871CA8}"/>
              </a:ext>
            </a:extLst>
          </p:cNvPr>
          <p:cNvSpPr>
            <a:spLocks noGrp="1"/>
          </p:cNvSpPr>
          <p:nvPr>
            <p:ph type="dt" sz="half" idx="10"/>
          </p:nvPr>
        </p:nvSpPr>
        <p:spPr/>
        <p:txBody>
          <a:bodyPr/>
          <a:lstStyle/>
          <a:p>
            <a:fld id="{EDF11D72-5E15-48A7-8659-E6938836FEE2}" type="datetime1">
              <a:rPr lang="tr-TR" smtClean="0"/>
              <a:t>14.05.2025</a:t>
            </a:fld>
            <a:endParaRPr lang="tr-TR"/>
          </a:p>
        </p:txBody>
      </p:sp>
      <p:sp>
        <p:nvSpPr>
          <p:cNvPr id="6" name="Alt Bilgi Yer Tutucusu 5">
            <a:extLst>
              <a:ext uri="{FF2B5EF4-FFF2-40B4-BE49-F238E27FC236}">
                <a16:creationId xmlns:a16="http://schemas.microsoft.com/office/drawing/2014/main" id="{B8AC88BB-1D8A-401F-82AE-804E1D3EEAE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24B6B6A-156B-4130-BAC3-E078EFA13052}"/>
              </a:ext>
            </a:extLst>
          </p:cNvPr>
          <p:cNvSpPr>
            <a:spLocks noGrp="1"/>
          </p:cNvSpPr>
          <p:nvPr>
            <p:ph type="sldNum" sz="quarter" idx="12"/>
          </p:nvPr>
        </p:nvSpPr>
        <p:spPr/>
        <p:txBody>
          <a:bodyPr/>
          <a:lstStyle/>
          <a:p>
            <a:fld id="{F5594ECC-8EEC-4410-AD0D-A1D94CA31BA1}" type="slidenum">
              <a:rPr lang="tr-TR" smtClean="0"/>
              <a:t>‹#›</a:t>
            </a:fld>
            <a:endParaRPr lang="tr-TR"/>
          </a:p>
        </p:txBody>
      </p:sp>
    </p:spTree>
    <p:extLst>
      <p:ext uri="{BB962C8B-B14F-4D97-AF65-F5344CB8AC3E}">
        <p14:creationId xmlns:p14="http://schemas.microsoft.com/office/powerpoint/2010/main" val="363249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D7AAAA-108E-4AA2-B8CC-E2091F50F300}"/>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C7910FC-A3C0-4D02-8384-F669B3CE8E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537F041-FE2F-4E6F-A31E-0230B1C7EF5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633DBED-D011-4A71-B82A-F2DD9290F6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6497761-AEC2-4347-935F-2D4E02AC501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BF04CBB-A3DE-4F95-A2D3-E2552FB8A265}"/>
              </a:ext>
            </a:extLst>
          </p:cNvPr>
          <p:cNvSpPr>
            <a:spLocks noGrp="1"/>
          </p:cNvSpPr>
          <p:nvPr>
            <p:ph type="dt" sz="half" idx="10"/>
          </p:nvPr>
        </p:nvSpPr>
        <p:spPr/>
        <p:txBody>
          <a:bodyPr/>
          <a:lstStyle/>
          <a:p>
            <a:fld id="{40FA9619-24D3-46AB-B790-7D45AE0C6A0C}" type="datetime1">
              <a:rPr lang="tr-TR" smtClean="0"/>
              <a:t>14.05.2025</a:t>
            </a:fld>
            <a:endParaRPr lang="tr-TR"/>
          </a:p>
        </p:txBody>
      </p:sp>
      <p:sp>
        <p:nvSpPr>
          <p:cNvPr id="8" name="Alt Bilgi Yer Tutucusu 7">
            <a:extLst>
              <a:ext uri="{FF2B5EF4-FFF2-40B4-BE49-F238E27FC236}">
                <a16:creationId xmlns:a16="http://schemas.microsoft.com/office/drawing/2014/main" id="{6F9CCAB5-682E-48C5-AB09-6A8279A40C1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543578F3-18B9-4C1C-9B6A-36E415F3DAF5}"/>
              </a:ext>
            </a:extLst>
          </p:cNvPr>
          <p:cNvSpPr>
            <a:spLocks noGrp="1"/>
          </p:cNvSpPr>
          <p:nvPr>
            <p:ph type="sldNum" sz="quarter" idx="12"/>
          </p:nvPr>
        </p:nvSpPr>
        <p:spPr/>
        <p:txBody>
          <a:bodyPr/>
          <a:lstStyle/>
          <a:p>
            <a:fld id="{F5594ECC-8EEC-4410-AD0D-A1D94CA31BA1}" type="slidenum">
              <a:rPr lang="tr-TR" smtClean="0"/>
              <a:t>‹#›</a:t>
            </a:fld>
            <a:endParaRPr lang="tr-TR"/>
          </a:p>
        </p:txBody>
      </p:sp>
    </p:spTree>
    <p:extLst>
      <p:ext uri="{BB962C8B-B14F-4D97-AF65-F5344CB8AC3E}">
        <p14:creationId xmlns:p14="http://schemas.microsoft.com/office/powerpoint/2010/main" val="2235583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69A228-8F23-43DC-B57D-C184D80B8DCF}"/>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8E7024C-82E1-4EA4-931B-54BFA20E0A50}"/>
              </a:ext>
            </a:extLst>
          </p:cNvPr>
          <p:cNvSpPr>
            <a:spLocks noGrp="1"/>
          </p:cNvSpPr>
          <p:nvPr>
            <p:ph type="dt" sz="half" idx="10"/>
          </p:nvPr>
        </p:nvSpPr>
        <p:spPr/>
        <p:txBody>
          <a:bodyPr/>
          <a:lstStyle/>
          <a:p>
            <a:fld id="{C96AE7AF-781B-4BBB-B2AC-CC0574482B1B}" type="datetime1">
              <a:rPr lang="tr-TR" smtClean="0"/>
              <a:t>14.05.2025</a:t>
            </a:fld>
            <a:endParaRPr lang="tr-TR"/>
          </a:p>
        </p:txBody>
      </p:sp>
      <p:sp>
        <p:nvSpPr>
          <p:cNvPr id="4" name="Alt Bilgi Yer Tutucusu 3">
            <a:extLst>
              <a:ext uri="{FF2B5EF4-FFF2-40B4-BE49-F238E27FC236}">
                <a16:creationId xmlns:a16="http://schemas.microsoft.com/office/drawing/2014/main" id="{CA16396B-E9D6-4CF6-A957-E197D396BAF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988BB06F-5971-4003-8F9C-7643FB56AD8A}"/>
              </a:ext>
            </a:extLst>
          </p:cNvPr>
          <p:cNvSpPr>
            <a:spLocks noGrp="1"/>
          </p:cNvSpPr>
          <p:nvPr>
            <p:ph type="sldNum" sz="quarter" idx="12"/>
          </p:nvPr>
        </p:nvSpPr>
        <p:spPr/>
        <p:txBody>
          <a:bodyPr/>
          <a:lstStyle/>
          <a:p>
            <a:fld id="{F5594ECC-8EEC-4410-AD0D-A1D94CA31BA1}" type="slidenum">
              <a:rPr lang="tr-TR" smtClean="0"/>
              <a:t>‹#›</a:t>
            </a:fld>
            <a:endParaRPr lang="tr-TR"/>
          </a:p>
        </p:txBody>
      </p:sp>
    </p:spTree>
    <p:extLst>
      <p:ext uri="{BB962C8B-B14F-4D97-AF65-F5344CB8AC3E}">
        <p14:creationId xmlns:p14="http://schemas.microsoft.com/office/powerpoint/2010/main" val="337776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EE6F686-584D-4092-9278-5EC2D79B4E64}"/>
              </a:ext>
            </a:extLst>
          </p:cNvPr>
          <p:cNvSpPr>
            <a:spLocks noGrp="1"/>
          </p:cNvSpPr>
          <p:nvPr>
            <p:ph type="dt" sz="half" idx="10"/>
          </p:nvPr>
        </p:nvSpPr>
        <p:spPr/>
        <p:txBody>
          <a:bodyPr/>
          <a:lstStyle/>
          <a:p>
            <a:fld id="{8A889CFE-6F53-44E0-991D-28F88A15BB7F}" type="datetime1">
              <a:rPr lang="tr-TR" smtClean="0"/>
              <a:t>14.05.2025</a:t>
            </a:fld>
            <a:endParaRPr lang="tr-TR"/>
          </a:p>
        </p:txBody>
      </p:sp>
      <p:sp>
        <p:nvSpPr>
          <p:cNvPr id="3" name="Alt Bilgi Yer Tutucusu 2">
            <a:extLst>
              <a:ext uri="{FF2B5EF4-FFF2-40B4-BE49-F238E27FC236}">
                <a16:creationId xmlns:a16="http://schemas.microsoft.com/office/drawing/2014/main" id="{17DF9000-EAA0-4436-AF2B-7E6786B5920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842D619-5242-4433-98C8-A3246E825BF5}"/>
              </a:ext>
            </a:extLst>
          </p:cNvPr>
          <p:cNvSpPr>
            <a:spLocks noGrp="1"/>
          </p:cNvSpPr>
          <p:nvPr>
            <p:ph type="sldNum" sz="quarter" idx="12"/>
          </p:nvPr>
        </p:nvSpPr>
        <p:spPr/>
        <p:txBody>
          <a:bodyPr/>
          <a:lstStyle/>
          <a:p>
            <a:fld id="{F5594ECC-8EEC-4410-AD0D-A1D94CA31BA1}" type="slidenum">
              <a:rPr lang="tr-TR" smtClean="0"/>
              <a:t>‹#›</a:t>
            </a:fld>
            <a:endParaRPr lang="tr-TR"/>
          </a:p>
        </p:txBody>
      </p:sp>
    </p:spTree>
    <p:extLst>
      <p:ext uri="{BB962C8B-B14F-4D97-AF65-F5344CB8AC3E}">
        <p14:creationId xmlns:p14="http://schemas.microsoft.com/office/powerpoint/2010/main" val="3483124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B5E8A2-FDDF-4384-8314-7854549E5C7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B96F264-24F6-4745-BF5B-FEFBA089E2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D33B64F-3713-40F8-B0ED-4815FF0B5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562FE7C-1917-4FC4-92BE-D40907EE8E8C}"/>
              </a:ext>
            </a:extLst>
          </p:cNvPr>
          <p:cNvSpPr>
            <a:spLocks noGrp="1"/>
          </p:cNvSpPr>
          <p:nvPr>
            <p:ph type="dt" sz="half" idx="10"/>
          </p:nvPr>
        </p:nvSpPr>
        <p:spPr/>
        <p:txBody>
          <a:bodyPr/>
          <a:lstStyle/>
          <a:p>
            <a:fld id="{2C0C0812-DB6B-4DD2-9686-4F722BDFA950}" type="datetime1">
              <a:rPr lang="tr-TR" smtClean="0"/>
              <a:t>14.05.2025</a:t>
            </a:fld>
            <a:endParaRPr lang="tr-TR"/>
          </a:p>
        </p:txBody>
      </p:sp>
      <p:sp>
        <p:nvSpPr>
          <p:cNvPr id="6" name="Alt Bilgi Yer Tutucusu 5">
            <a:extLst>
              <a:ext uri="{FF2B5EF4-FFF2-40B4-BE49-F238E27FC236}">
                <a16:creationId xmlns:a16="http://schemas.microsoft.com/office/drawing/2014/main" id="{4111402D-B54C-4D49-9C97-D66B4409ADF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CE8EAE1-8DEB-4BCC-B9F6-5D6F6DC990B4}"/>
              </a:ext>
            </a:extLst>
          </p:cNvPr>
          <p:cNvSpPr>
            <a:spLocks noGrp="1"/>
          </p:cNvSpPr>
          <p:nvPr>
            <p:ph type="sldNum" sz="quarter" idx="12"/>
          </p:nvPr>
        </p:nvSpPr>
        <p:spPr/>
        <p:txBody>
          <a:bodyPr/>
          <a:lstStyle/>
          <a:p>
            <a:fld id="{F5594ECC-8EEC-4410-AD0D-A1D94CA31BA1}" type="slidenum">
              <a:rPr lang="tr-TR" smtClean="0"/>
              <a:t>‹#›</a:t>
            </a:fld>
            <a:endParaRPr lang="tr-TR"/>
          </a:p>
        </p:txBody>
      </p:sp>
    </p:spTree>
    <p:extLst>
      <p:ext uri="{BB962C8B-B14F-4D97-AF65-F5344CB8AC3E}">
        <p14:creationId xmlns:p14="http://schemas.microsoft.com/office/powerpoint/2010/main" val="3017257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12D091-81A8-4FB3-B6C0-F7CC021D6EE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61830C2-F9F6-4A8C-871A-3974CB10A4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C678393-24FA-43EA-B5A1-8E9949A08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647C277-F937-443A-AAED-4E214883F6D8}"/>
              </a:ext>
            </a:extLst>
          </p:cNvPr>
          <p:cNvSpPr>
            <a:spLocks noGrp="1"/>
          </p:cNvSpPr>
          <p:nvPr>
            <p:ph type="dt" sz="half" idx="10"/>
          </p:nvPr>
        </p:nvSpPr>
        <p:spPr/>
        <p:txBody>
          <a:bodyPr/>
          <a:lstStyle/>
          <a:p>
            <a:fld id="{968E8DDF-89D8-44EA-A625-0ACB56CB2AC7}" type="datetime1">
              <a:rPr lang="tr-TR" smtClean="0"/>
              <a:t>14.05.2025</a:t>
            </a:fld>
            <a:endParaRPr lang="tr-TR"/>
          </a:p>
        </p:txBody>
      </p:sp>
      <p:sp>
        <p:nvSpPr>
          <p:cNvPr id="6" name="Alt Bilgi Yer Tutucusu 5">
            <a:extLst>
              <a:ext uri="{FF2B5EF4-FFF2-40B4-BE49-F238E27FC236}">
                <a16:creationId xmlns:a16="http://schemas.microsoft.com/office/drawing/2014/main" id="{D91E3A26-B914-4B63-88D5-E030C2D22E8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0EE0B75-3022-4E28-875C-8F2C54A5FA97}"/>
              </a:ext>
            </a:extLst>
          </p:cNvPr>
          <p:cNvSpPr>
            <a:spLocks noGrp="1"/>
          </p:cNvSpPr>
          <p:nvPr>
            <p:ph type="sldNum" sz="quarter" idx="12"/>
          </p:nvPr>
        </p:nvSpPr>
        <p:spPr/>
        <p:txBody>
          <a:bodyPr/>
          <a:lstStyle/>
          <a:p>
            <a:fld id="{F5594ECC-8EEC-4410-AD0D-A1D94CA31BA1}" type="slidenum">
              <a:rPr lang="tr-TR" smtClean="0"/>
              <a:t>‹#›</a:t>
            </a:fld>
            <a:endParaRPr lang="tr-TR"/>
          </a:p>
        </p:txBody>
      </p:sp>
    </p:spTree>
    <p:extLst>
      <p:ext uri="{BB962C8B-B14F-4D97-AF65-F5344CB8AC3E}">
        <p14:creationId xmlns:p14="http://schemas.microsoft.com/office/powerpoint/2010/main" val="2378479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3FF556D-0460-4831-86A5-51447B4061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B3E21BA-C6E5-4812-A4E0-173D8E39B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5B0D685-56E1-4DCB-B114-3FC04A7C0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81F4DC-D5E0-4E73-AB95-C525A8AD86C8}" type="datetime1">
              <a:rPr lang="tr-TR" smtClean="0"/>
              <a:t>14.05.2025</a:t>
            </a:fld>
            <a:endParaRPr lang="tr-TR"/>
          </a:p>
        </p:txBody>
      </p:sp>
      <p:sp>
        <p:nvSpPr>
          <p:cNvPr id="5" name="Alt Bilgi Yer Tutucusu 4">
            <a:extLst>
              <a:ext uri="{FF2B5EF4-FFF2-40B4-BE49-F238E27FC236}">
                <a16:creationId xmlns:a16="http://schemas.microsoft.com/office/drawing/2014/main" id="{B851829E-FA16-4229-9279-42989A5DFE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B038AAC-F13E-4CAE-9FB0-C32C547115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94ECC-8EEC-4410-AD0D-A1D94CA31BA1}" type="slidenum">
              <a:rPr lang="tr-TR" smtClean="0"/>
              <a:t>‹#›</a:t>
            </a:fld>
            <a:endParaRPr lang="tr-TR"/>
          </a:p>
        </p:txBody>
      </p:sp>
    </p:spTree>
    <p:extLst>
      <p:ext uri="{BB962C8B-B14F-4D97-AF65-F5344CB8AC3E}">
        <p14:creationId xmlns:p14="http://schemas.microsoft.com/office/powerpoint/2010/main" val="2799623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a:extLst>
              <a:ext uri="{FF2B5EF4-FFF2-40B4-BE49-F238E27FC236}">
                <a16:creationId xmlns:a16="http://schemas.microsoft.com/office/drawing/2014/main" id="{3CAD10CE-EC74-4960-8EB8-DD7B5EDCB0AD}"/>
              </a:ext>
            </a:extLst>
          </p:cNvPr>
          <p:cNvSpPr>
            <a:spLocks noGrp="1"/>
          </p:cNvSpPr>
          <p:nvPr>
            <p:ph type="sldNum" sz="quarter" idx="12"/>
          </p:nvPr>
        </p:nvSpPr>
        <p:spPr/>
        <p:txBody>
          <a:bodyPr/>
          <a:lstStyle/>
          <a:p>
            <a:fld id="{F5594ECC-8EEC-4410-AD0D-A1D94CA31BA1}" type="slidenum">
              <a:rPr lang="tr-TR" smtClean="0"/>
              <a:t>1</a:t>
            </a:fld>
            <a:endParaRPr lang="tr-T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Unvan 1">
            <a:extLst>
              <a:ext uri="{FF2B5EF4-FFF2-40B4-BE49-F238E27FC236}">
                <a16:creationId xmlns:a16="http://schemas.microsoft.com/office/drawing/2014/main" id="{FDBA86B1-8230-4F16-AA4F-4D38261DAF57}"/>
              </a:ext>
            </a:extLst>
          </p:cNvPr>
          <p:cNvSpPr txBox="1">
            <a:spLocks/>
          </p:cNvSpPr>
          <p:nvPr/>
        </p:nvSpPr>
        <p:spPr>
          <a:xfrm>
            <a:off x="529185" y="1715134"/>
            <a:ext cx="8556682" cy="1463041"/>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5400" kern="1200">
                <a:solidFill>
                  <a:schemeClr val="tx1"/>
                </a:solidFill>
                <a:latin typeface="Garamond" panose="02020404030301010803" pitchFamily="18" charset="0"/>
                <a:ea typeface="+mj-ea"/>
                <a:cs typeface="Times New Roman" panose="02020603050405020304" pitchFamily="18" charset="0"/>
              </a:defRPr>
            </a:lvl1pPr>
          </a:lstStyle>
          <a:p>
            <a:pPr>
              <a:lnSpc>
                <a:spcPct val="140000"/>
              </a:lnSpc>
              <a:defRPr/>
            </a:pPr>
            <a:r>
              <a:rPr lang="tr-TR" sz="2400" b="1" dirty="0">
                <a:solidFill>
                  <a:schemeClr val="bg1"/>
                </a:solidFill>
                <a:effectLst>
                  <a:outerShdw blurRad="38100" dist="38100" dir="2700000" algn="tl">
                    <a:srgbClr val="000000">
                      <a:alpha val="43137"/>
                    </a:srgbClr>
                  </a:outerShdw>
                </a:effectLst>
                <a:latin typeface="Times New Roman" panose="02020603050405020304" pitchFamily="18" charset="0"/>
              </a:rPr>
              <a:t>T.C.</a:t>
            </a:r>
          </a:p>
          <a:p>
            <a:pPr>
              <a:lnSpc>
                <a:spcPct val="140000"/>
              </a:lnSpc>
              <a:defRPr/>
            </a:pPr>
            <a:r>
              <a:rPr lang="tr-TR" sz="2400" b="1" dirty="0">
                <a:solidFill>
                  <a:schemeClr val="bg1"/>
                </a:solidFill>
                <a:effectLst>
                  <a:outerShdw blurRad="38100" dist="38100" dir="2700000" algn="tl">
                    <a:srgbClr val="000000">
                      <a:alpha val="43137"/>
                    </a:srgbClr>
                  </a:outerShdw>
                </a:effectLst>
                <a:latin typeface="Times New Roman" panose="02020603050405020304" pitchFamily="18" charset="0"/>
              </a:rPr>
              <a:t>ÇALIŞMA VE SOSYAL GÜVENLİK BAKANLIĞI</a:t>
            </a:r>
          </a:p>
          <a:p>
            <a:pPr>
              <a:lnSpc>
                <a:spcPct val="140000"/>
              </a:lnSpc>
              <a:defRPr/>
            </a:pPr>
            <a:r>
              <a:rPr lang="tr-TR" sz="2400" b="1" dirty="0">
                <a:solidFill>
                  <a:schemeClr val="bg1"/>
                </a:solidFill>
                <a:effectLst>
                  <a:outerShdw blurRad="38100" dist="38100" dir="2700000" algn="tl">
                    <a:srgbClr val="000000">
                      <a:alpha val="43137"/>
                    </a:srgbClr>
                  </a:outerShdw>
                </a:effectLst>
                <a:latin typeface="Times New Roman" panose="02020603050405020304" pitchFamily="18" charset="0"/>
              </a:rPr>
              <a:t>REHBERLİK VE TEFTİŞ BAŞKANLIĞI</a:t>
            </a:r>
            <a:endParaRPr kumimoji="0" lang="tr-TR" sz="2400" b="1" i="0" u="none" strike="noStrike" kern="1200" cap="none" spc="0" normalizeH="0" baseline="0" noProof="0" dirty="0">
              <a:ln>
                <a:noFill/>
              </a:ln>
              <a:solidFill>
                <a:schemeClr val="bg1"/>
              </a:solidFill>
              <a:effectLst/>
              <a:uLnTx/>
              <a:uFillTx/>
            </a:endParaRPr>
          </a:p>
        </p:txBody>
      </p:sp>
      <p:sp>
        <p:nvSpPr>
          <p:cNvPr id="5" name="Unvan 1">
            <a:extLst>
              <a:ext uri="{FF2B5EF4-FFF2-40B4-BE49-F238E27FC236}">
                <a16:creationId xmlns:a16="http://schemas.microsoft.com/office/drawing/2014/main" id="{FDBA86B1-8230-4F16-AA4F-4D38261DAF57}"/>
              </a:ext>
            </a:extLst>
          </p:cNvPr>
          <p:cNvSpPr txBox="1">
            <a:spLocks/>
          </p:cNvSpPr>
          <p:nvPr/>
        </p:nvSpPr>
        <p:spPr>
          <a:xfrm>
            <a:off x="634886" y="4423374"/>
            <a:ext cx="8450981" cy="93986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5400" kern="1200">
                <a:solidFill>
                  <a:schemeClr val="tx1"/>
                </a:solidFill>
                <a:latin typeface="Garamond" panose="02020404030301010803" pitchFamily="18" charset="0"/>
                <a:ea typeface="+mj-ea"/>
                <a:cs typeface="Times New Roman" panose="02020603050405020304" pitchFamily="18" charset="0"/>
              </a:defRPr>
            </a:lvl1pPr>
          </a:lstStyle>
          <a:p>
            <a:pPr lvl="0">
              <a:defRPr/>
            </a:pPr>
            <a:r>
              <a:rPr lang="tr-TR" sz="2400" b="1" dirty="0" smtClean="0">
                <a:solidFill>
                  <a:schemeClr val="bg1"/>
                </a:solidFill>
              </a:rPr>
              <a:t>EĞİTİM SEKTÖRÜ PROGRAMLI TEFTİŞİ </a:t>
            </a:r>
          </a:p>
          <a:p>
            <a:pPr lvl="0">
              <a:defRPr/>
            </a:pPr>
            <a:r>
              <a:rPr lang="tr-TR" sz="2400" b="1" dirty="0" smtClean="0">
                <a:solidFill>
                  <a:schemeClr val="bg1"/>
                </a:solidFill>
              </a:rPr>
              <a:t>FARKINDALIK ARTIRMAYA YÖNELİK </a:t>
            </a:r>
          </a:p>
          <a:p>
            <a:pPr lvl="0">
              <a:defRPr/>
            </a:pPr>
            <a:r>
              <a:rPr lang="tr-TR" sz="2400" b="1" dirty="0" smtClean="0">
                <a:solidFill>
                  <a:schemeClr val="bg1"/>
                </a:solidFill>
              </a:rPr>
              <a:t>BİLGİLENDİRME TOPLANTISI</a:t>
            </a:r>
          </a:p>
          <a:p>
            <a:pPr lvl="0">
              <a:defRPr/>
            </a:pPr>
            <a:r>
              <a:rPr lang="tr-TR" sz="2400" b="1" dirty="0" smtClean="0">
                <a:solidFill>
                  <a:schemeClr val="bg1"/>
                </a:solidFill>
              </a:rPr>
              <a:t> 14.05.2025</a:t>
            </a:r>
            <a:endParaRPr lang="tr-TR" sz="2400" b="1" dirty="0">
              <a:solidFill>
                <a:schemeClr val="bg1"/>
              </a:solidFill>
            </a:endParaRP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4588" y="312575"/>
            <a:ext cx="1106887" cy="1171575"/>
          </a:xfrm>
          <a:prstGeom prst="rect">
            <a:avLst/>
          </a:prstGeom>
          <a:effectLst>
            <a:outerShdw blurRad="50800" dist="533400" dir="12000000" sx="78000" sy="78000" algn="ctr" rotWithShape="0">
              <a:srgbClr val="000000">
                <a:alpha val="0"/>
              </a:srgbClr>
            </a:outerShdw>
            <a:reflection stA="0" endPos="65000" dist="50800" dir="5400000" sy="-100000" algn="bl" rotWithShape="0"/>
          </a:effectLst>
        </p:spPr>
      </p:pic>
    </p:spTree>
    <p:extLst>
      <p:ext uri="{BB962C8B-B14F-4D97-AF65-F5344CB8AC3E}">
        <p14:creationId xmlns:p14="http://schemas.microsoft.com/office/powerpoint/2010/main" val="671580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10</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806546" y="6399756"/>
            <a:ext cx="758476"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9/37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34511" y="112526"/>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a:p>
            <a:pPr>
              <a:lnSpc>
                <a:spcPct val="145000"/>
              </a:lnSpc>
              <a:defRPr/>
            </a:pPr>
            <a:r>
              <a:rPr lang="tr-TR" sz="1800" dirty="0" smtClean="0">
                <a:effectLst>
                  <a:outerShdw blurRad="38100" dist="38100" dir="2700000" algn="tl">
                    <a:srgbClr val="000000">
                      <a:alpha val="43137"/>
                    </a:srgbClr>
                  </a:outerShdw>
                </a:effectLst>
                <a:latin typeface="Times New Roman" panose="02020603050405020304" pitchFamily="18" charset="0"/>
              </a:rPr>
              <a:t>Eğitim Sektörü ve Gerekçe</a:t>
            </a:r>
          </a:p>
        </p:txBody>
      </p:sp>
      <p:sp>
        <p:nvSpPr>
          <p:cNvPr id="8" name="Dikdörtgen 7"/>
          <p:cNvSpPr/>
          <p:nvPr/>
        </p:nvSpPr>
        <p:spPr>
          <a:xfrm>
            <a:off x="881148" y="1442678"/>
            <a:ext cx="10241281" cy="4093428"/>
          </a:xfrm>
          <a:prstGeom prst="rect">
            <a:avLst/>
          </a:prstGeom>
        </p:spPr>
        <p:txBody>
          <a:bodyPr wrap="square">
            <a:spAutoFit/>
          </a:bodyPr>
          <a:lstStyle/>
          <a:p>
            <a:pPr marL="285750" indent="-285750" algn="just">
              <a:buFont typeface="Wingdings" panose="05000000000000000000" pitchFamily="2" charset="2"/>
              <a:buChar char="v"/>
            </a:pPr>
            <a:r>
              <a:rPr lang="tr-TR" sz="2000" dirty="0">
                <a:latin typeface="Garamond" panose="02020404030301010803" pitchFamily="18" charset="0"/>
              </a:rPr>
              <a:t>Eğitim ve öğretim hizmeti, kamu hizmeti niteliğinde olup, eğitim ve öğretimin devletin </a:t>
            </a:r>
            <a:r>
              <a:rPr lang="tr-TR" sz="2000" dirty="0" smtClean="0">
                <a:latin typeface="Garamond" panose="02020404030301010803" pitchFamily="18" charset="0"/>
              </a:rPr>
              <a:t>denetimi ve </a:t>
            </a:r>
            <a:r>
              <a:rPr lang="tr-TR" sz="2000" dirty="0">
                <a:latin typeface="Garamond" panose="02020404030301010803" pitchFamily="18" charset="0"/>
              </a:rPr>
              <a:t>gözetimi altında yapılması esastır. Ülkemizde eğitim ve öğretim, Anayasa’nın “Eğitim </a:t>
            </a:r>
            <a:r>
              <a:rPr lang="tr-TR" sz="2000" dirty="0" smtClean="0">
                <a:latin typeface="Garamond" panose="02020404030301010803" pitchFamily="18" charset="0"/>
              </a:rPr>
              <a:t>ve Öğrenim </a:t>
            </a:r>
            <a:r>
              <a:rPr lang="tr-TR" sz="2000" dirty="0">
                <a:latin typeface="Garamond" panose="02020404030301010803" pitchFamily="18" charset="0"/>
              </a:rPr>
              <a:t>Hakkı ve Ödevi” başlığını taşıyan 42 </a:t>
            </a:r>
            <a:r>
              <a:rPr lang="tr-TR" sz="2000" dirty="0" err="1">
                <a:latin typeface="Garamond" panose="02020404030301010803" pitchFamily="18" charset="0"/>
              </a:rPr>
              <a:t>nci</a:t>
            </a:r>
            <a:r>
              <a:rPr lang="tr-TR" sz="2000" dirty="0">
                <a:latin typeface="Garamond" panose="02020404030301010803" pitchFamily="18" charset="0"/>
              </a:rPr>
              <a:t> maddesinin 3 üncü fıkrasına göre, “Eğitim </a:t>
            </a:r>
            <a:r>
              <a:rPr lang="tr-TR" sz="2000" dirty="0" smtClean="0">
                <a:latin typeface="Garamond" panose="02020404030301010803" pitchFamily="18" charset="0"/>
              </a:rPr>
              <a:t>ve öğretim</a:t>
            </a:r>
            <a:r>
              <a:rPr lang="tr-TR" sz="2000" dirty="0">
                <a:latin typeface="Garamond" panose="02020404030301010803" pitchFamily="18" charset="0"/>
              </a:rPr>
              <a:t>, Atatürk ilkeleri ve inkılapları doğrultusunda, çağdaş bilim ve eğitim esaslarına </a:t>
            </a:r>
            <a:r>
              <a:rPr lang="tr-TR" sz="2000" dirty="0" smtClean="0">
                <a:latin typeface="Garamond" panose="02020404030301010803" pitchFamily="18" charset="0"/>
              </a:rPr>
              <a:t>göre, Devletin </a:t>
            </a:r>
            <a:r>
              <a:rPr lang="tr-TR" sz="2000" dirty="0">
                <a:latin typeface="Garamond" panose="02020404030301010803" pitchFamily="18" charset="0"/>
              </a:rPr>
              <a:t>gözetim ve denetimi altında yapılır. Bu esaslara aykırı eğitim ve öğretim </a:t>
            </a:r>
            <a:r>
              <a:rPr lang="tr-TR" sz="2000" dirty="0" smtClean="0">
                <a:latin typeface="Garamond" panose="02020404030301010803" pitchFamily="18" charset="0"/>
              </a:rPr>
              <a:t>yerleri açılamaz</a:t>
            </a:r>
            <a:r>
              <a:rPr lang="tr-TR" sz="2000" dirty="0">
                <a:latin typeface="Garamond" panose="02020404030301010803" pitchFamily="18" charset="0"/>
              </a:rPr>
              <a:t>”. Aynı maddesinin 6 </a:t>
            </a:r>
            <a:r>
              <a:rPr lang="tr-TR" sz="2000" dirty="0" err="1">
                <a:latin typeface="Garamond" panose="02020404030301010803" pitchFamily="18" charset="0"/>
              </a:rPr>
              <a:t>ncı</a:t>
            </a:r>
            <a:r>
              <a:rPr lang="tr-TR" sz="2000" dirty="0">
                <a:latin typeface="Garamond" panose="02020404030301010803" pitchFamily="18" charset="0"/>
              </a:rPr>
              <a:t> fıkrasında ise “Özel ilk ve orta dereceli okulların bağlı </a:t>
            </a:r>
            <a:r>
              <a:rPr lang="tr-TR" sz="2000" dirty="0" smtClean="0">
                <a:latin typeface="Garamond" panose="02020404030301010803" pitchFamily="18" charset="0"/>
              </a:rPr>
              <a:t>olduğu esaslar</a:t>
            </a:r>
            <a:r>
              <a:rPr lang="tr-TR" sz="2000" dirty="0">
                <a:latin typeface="Garamond" panose="02020404030301010803" pitchFamily="18" charset="0"/>
              </a:rPr>
              <a:t>, Devlet okulları ile erişilmek istenen seviyeye uygun olarak, kanunla </a:t>
            </a:r>
            <a:r>
              <a:rPr lang="tr-TR" sz="2000" dirty="0" smtClean="0">
                <a:latin typeface="Garamond" panose="02020404030301010803" pitchFamily="18" charset="0"/>
              </a:rPr>
              <a:t>düzenlenir” hükmüne </a:t>
            </a:r>
            <a:r>
              <a:rPr lang="tr-TR" sz="2000" dirty="0">
                <a:latin typeface="Garamond" panose="02020404030301010803" pitchFamily="18" charset="0"/>
              </a:rPr>
              <a:t>yer verilerek özel öğretim kurumlarının Anayasal olarak varlığı kabul </a:t>
            </a:r>
            <a:r>
              <a:rPr lang="tr-TR" sz="2000" dirty="0" smtClean="0">
                <a:latin typeface="Garamond" panose="02020404030301010803" pitchFamily="18" charset="0"/>
              </a:rPr>
              <a:t>edilmiştir.</a:t>
            </a:r>
          </a:p>
          <a:p>
            <a:pPr algn="just"/>
            <a:endParaRPr lang="tr-TR" sz="2000" dirty="0" smtClean="0">
              <a:latin typeface="Garamond" panose="02020404030301010803" pitchFamily="18" charset="0"/>
            </a:endParaRPr>
          </a:p>
          <a:p>
            <a:pPr marL="285750" indent="-285750" algn="just">
              <a:buFont typeface="Wingdings" panose="05000000000000000000" pitchFamily="2" charset="2"/>
              <a:buChar char="v"/>
            </a:pPr>
            <a:r>
              <a:rPr lang="tr-TR" sz="2000" dirty="0" smtClean="0">
                <a:latin typeface="Garamond" panose="02020404030301010803" pitchFamily="18" charset="0"/>
              </a:rPr>
              <a:t>Örgün </a:t>
            </a:r>
            <a:r>
              <a:rPr lang="tr-TR" sz="2000" dirty="0">
                <a:latin typeface="Garamond" panose="02020404030301010803" pitchFamily="18" charset="0"/>
              </a:rPr>
              <a:t>eğitim kurumlarında görev yapan öğretmen sayısı 2023-2024 </a:t>
            </a:r>
            <a:r>
              <a:rPr lang="tr-TR" sz="2000" dirty="0" smtClean="0">
                <a:latin typeface="Garamond" panose="02020404030301010803" pitchFamily="18" charset="0"/>
              </a:rPr>
              <a:t>eğitim öğretim </a:t>
            </a:r>
            <a:r>
              <a:rPr lang="tr-TR" sz="2000" dirty="0">
                <a:latin typeface="Garamond" panose="02020404030301010803" pitchFamily="18" charset="0"/>
              </a:rPr>
              <a:t>yılında 1 milyon 168 bin 896 iken, bu öğretmenlerin 993 bin 397'si resmî okullarda, </a:t>
            </a:r>
            <a:r>
              <a:rPr lang="tr-TR" sz="2000" dirty="0" smtClean="0">
                <a:latin typeface="Garamond" panose="02020404030301010803" pitchFamily="18" charset="0"/>
              </a:rPr>
              <a:t>175 bin </a:t>
            </a:r>
            <a:r>
              <a:rPr lang="tr-TR" sz="2000" dirty="0">
                <a:latin typeface="Garamond" panose="02020404030301010803" pitchFamily="18" charset="0"/>
              </a:rPr>
              <a:t>499'u özel okullarda görev yapmaktadır. Ayrıca öğretmenlerin 452 bin 814'ü erkek, 716 </a:t>
            </a:r>
            <a:r>
              <a:rPr lang="tr-TR" sz="2000" dirty="0" smtClean="0">
                <a:latin typeface="Garamond" panose="02020404030301010803" pitchFamily="18" charset="0"/>
              </a:rPr>
              <a:t>bin 82'si </a:t>
            </a:r>
            <a:r>
              <a:rPr lang="tr-TR" sz="2000" dirty="0">
                <a:latin typeface="Garamond" panose="02020404030301010803" pitchFamily="18" charset="0"/>
              </a:rPr>
              <a:t>kadın öğretmenlerden oluşmaktadır.</a:t>
            </a:r>
          </a:p>
        </p:txBody>
      </p:sp>
    </p:spTree>
    <p:extLst>
      <p:ext uri="{BB962C8B-B14F-4D97-AF65-F5344CB8AC3E}">
        <p14:creationId xmlns:p14="http://schemas.microsoft.com/office/powerpoint/2010/main" val="3514709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11</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848110" y="6399756"/>
            <a:ext cx="716912"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10/37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34511" y="112526"/>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a:p>
            <a:pPr>
              <a:lnSpc>
                <a:spcPct val="145000"/>
              </a:lnSpc>
              <a:defRPr/>
            </a:pPr>
            <a:r>
              <a:rPr lang="tr-TR" sz="1800" dirty="0" smtClean="0">
                <a:effectLst>
                  <a:outerShdw blurRad="38100" dist="38100" dir="2700000" algn="tl">
                    <a:srgbClr val="000000">
                      <a:alpha val="43137"/>
                    </a:srgbClr>
                  </a:outerShdw>
                </a:effectLst>
                <a:latin typeface="Times New Roman" panose="02020603050405020304" pitchFamily="18" charset="0"/>
              </a:rPr>
              <a:t>Eğitim Sektörü ve Gerekçe</a:t>
            </a:r>
          </a:p>
        </p:txBody>
      </p:sp>
      <p:sp>
        <p:nvSpPr>
          <p:cNvPr id="8" name="Dikdörtgen 7"/>
          <p:cNvSpPr/>
          <p:nvPr/>
        </p:nvSpPr>
        <p:spPr>
          <a:xfrm>
            <a:off x="975359" y="1997839"/>
            <a:ext cx="10241281" cy="2862322"/>
          </a:xfrm>
          <a:prstGeom prst="rect">
            <a:avLst/>
          </a:prstGeom>
        </p:spPr>
        <p:txBody>
          <a:bodyPr wrap="square">
            <a:spAutoFit/>
          </a:bodyPr>
          <a:lstStyle/>
          <a:p>
            <a:pPr marL="285750" indent="-285750" algn="just">
              <a:buFont typeface="Wingdings" panose="05000000000000000000" pitchFamily="2" charset="2"/>
              <a:buChar char="v"/>
            </a:pPr>
            <a:r>
              <a:rPr lang="tr-TR" sz="2000" dirty="0">
                <a:latin typeface="Garamond" panose="02020404030301010803" pitchFamily="18" charset="0"/>
              </a:rPr>
              <a:t>Ülkemizde özel öğretim kurumlarının gittikçe gelişerek yoğun istihdam alanlarından biri </a:t>
            </a:r>
            <a:r>
              <a:rPr lang="tr-TR" sz="2000" dirty="0" smtClean="0">
                <a:latin typeface="Garamond" panose="02020404030301010803" pitchFamily="18" charset="0"/>
              </a:rPr>
              <a:t>haline gelmeye </a:t>
            </a:r>
            <a:r>
              <a:rPr lang="tr-TR" sz="2000" dirty="0">
                <a:latin typeface="Garamond" panose="02020404030301010803" pitchFamily="18" charset="0"/>
              </a:rPr>
              <a:t>başlaması, özel okullar başta olmak üzere bu alanda faaliyet gösteren işyerleri ile </a:t>
            </a:r>
            <a:r>
              <a:rPr lang="tr-TR" sz="2000" dirty="0" smtClean="0">
                <a:latin typeface="Garamond" panose="02020404030301010803" pitchFamily="18" charset="0"/>
              </a:rPr>
              <a:t>ilgili iş </a:t>
            </a:r>
            <a:r>
              <a:rPr lang="tr-TR" sz="2000" dirty="0">
                <a:latin typeface="Garamond" panose="02020404030301010803" pitchFamily="18" charset="0"/>
              </a:rPr>
              <a:t>mevzuatına ilişkin şikâyet ve ihbarların artmış olması, eğitim sektörü </a:t>
            </a:r>
            <a:r>
              <a:rPr lang="tr-TR" sz="2000" dirty="0" smtClean="0">
                <a:latin typeface="Garamond" panose="02020404030301010803" pitchFamily="18" charset="0"/>
              </a:rPr>
              <a:t>kapsamındaki işyerlerinde </a:t>
            </a:r>
            <a:r>
              <a:rPr lang="tr-TR" sz="2000" dirty="0">
                <a:latin typeface="Garamond" panose="02020404030301010803" pitchFamily="18" charset="0"/>
              </a:rPr>
              <a:t>yapılacak olan programlı teftişlerle büyük kitlelere ulaşılacak olması </a:t>
            </a:r>
            <a:r>
              <a:rPr lang="tr-TR" sz="2000" dirty="0" smtClean="0">
                <a:latin typeface="Garamond" panose="02020404030301010803" pitchFamily="18" charset="0"/>
              </a:rPr>
              <a:t>nedeniyle programlı </a:t>
            </a:r>
            <a:r>
              <a:rPr lang="tr-TR" sz="2000" dirty="0">
                <a:latin typeface="Garamond" panose="02020404030301010803" pitchFamily="18" charset="0"/>
              </a:rPr>
              <a:t>teftiş hazırlanmış olup eğitim sektöründe programlı teftişin </a:t>
            </a:r>
            <a:r>
              <a:rPr lang="tr-TR" sz="2000" dirty="0" smtClean="0">
                <a:latin typeface="Garamond" panose="02020404030301010803" pitchFamily="18" charset="0"/>
              </a:rPr>
              <a:t>gerçekleştirilmesinin, işyerlerinde </a:t>
            </a:r>
            <a:r>
              <a:rPr lang="tr-TR" sz="2000" dirty="0">
                <a:latin typeface="Garamond" panose="02020404030301010803" pitchFamily="18" charset="0"/>
              </a:rPr>
              <a:t>çalışan işçilerin mevzuattan kaynaklanan haklarından eksiksiz </a:t>
            </a:r>
            <a:r>
              <a:rPr lang="tr-TR" sz="2000" dirty="0" smtClean="0">
                <a:latin typeface="Garamond" panose="02020404030301010803" pitchFamily="18" charset="0"/>
              </a:rPr>
              <a:t>faydalanabilmesine, çalışma </a:t>
            </a:r>
            <a:r>
              <a:rPr lang="tr-TR" sz="2000" dirty="0">
                <a:latin typeface="Garamond" panose="02020404030301010803" pitchFamily="18" charset="0"/>
              </a:rPr>
              <a:t>ilişkilerinin mevzuata uygun hale getirilmesi sağlanarak işçi ve işverenlerin </a:t>
            </a:r>
            <a:r>
              <a:rPr lang="tr-TR" sz="2000" dirty="0" smtClean="0">
                <a:latin typeface="Garamond" panose="02020404030301010803" pitchFamily="18" charset="0"/>
              </a:rPr>
              <a:t>çalışma barışı </a:t>
            </a:r>
            <a:r>
              <a:rPr lang="tr-TR" sz="2000" dirty="0">
                <a:latin typeface="Garamond" panose="02020404030301010803" pitchFamily="18" charset="0"/>
              </a:rPr>
              <a:t>içerisinde ilişkilerini sürdürmesine ve işverenler arasında mevzuattaki </a:t>
            </a:r>
            <a:r>
              <a:rPr lang="tr-TR" sz="2000" dirty="0" smtClean="0">
                <a:latin typeface="Garamond" panose="02020404030301010803" pitchFamily="18" charset="0"/>
              </a:rPr>
              <a:t>yükümlülüklerin uygulanmasından </a:t>
            </a:r>
            <a:r>
              <a:rPr lang="tr-TR" sz="2000" dirty="0">
                <a:latin typeface="Garamond" panose="02020404030301010803" pitchFamily="18" charset="0"/>
              </a:rPr>
              <a:t>kaynaklanan farklılıkların giderilerek haksız rekabetin önlenmesine </a:t>
            </a:r>
            <a:r>
              <a:rPr lang="tr-TR" sz="2000" dirty="0" smtClean="0">
                <a:latin typeface="Garamond" panose="02020404030301010803" pitchFamily="18" charset="0"/>
              </a:rPr>
              <a:t>katkı sağlayacaktır.</a:t>
            </a:r>
            <a:endParaRPr lang="tr-TR" sz="2000" dirty="0">
              <a:latin typeface="Garamond" panose="02020404030301010803" pitchFamily="18" charset="0"/>
            </a:endParaRPr>
          </a:p>
        </p:txBody>
      </p:sp>
    </p:spTree>
    <p:extLst>
      <p:ext uri="{BB962C8B-B14F-4D97-AF65-F5344CB8AC3E}">
        <p14:creationId xmlns:p14="http://schemas.microsoft.com/office/powerpoint/2010/main" val="1497643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12</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922924" y="6399756"/>
            <a:ext cx="642097"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11/37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34511" y="112526"/>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a:p>
            <a:pPr>
              <a:lnSpc>
                <a:spcPct val="145000"/>
              </a:lnSpc>
              <a:defRPr/>
            </a:pPr>
            <a:r>
              <a:rPr lang="tr-TR" sz="1800" dirty="0" smtClean="0">
                <a:effectLst>
                  <a:outerShdw blurRad="38100" dist="38100" dir="2700000" algn="tl">
                    <a:srgbClr val="000000">
                      <a:alpha val="43137"/>
                    </a:srgbClr>
                  </a:outerShdw>
                </a:effectLst>
                <a:latin typeface="Times New Roman" panose="02020603050405020304" pitchFamily="18" charset="0"/>
              </a:rPr>
              <a:t>Eğitim Sektörü ve Gerekçe</a:t>
            </a:r>
          </a:p>
        </p:txBody>
      </p:sp>
      <p:sp>
        <p:nvSpPr>
          <p:cNvPr id="8" name="Dikdörtgen 7"/>
          <p:cNvSpPr/>
          <p:nvPr/>
        </p:nvSpPr>
        <p:spPr>
          <a:xfrm>
            <a:off x="906086" y="1843950"/>
            <a:ext cx="10241281" cy="3170099"/>
          </a:xfrm>
          <a:prstGeom prst="rect">
            <a:avLst/>
          </a:prstGeom>
        </p:spPr>
        <p:txBody>
          <a:bodyPr wrap="square">
            <a:spAutoFit/>
          </a:bodyPr>
          <a:lstStyle/>
          <a:p>
            <a:pPr marL="285750" indent="-285750" algn="just">
              <a:buFont typeface="Wingdings" panose="05000000000000000000" pitchFamily="2" charset="2"/>
              <a:buChar char="v"/>
            </a:pPr>
            <a:r>
              <a:rPr lang="tr-TR" sz="2000" dirty="0" smtClean="0">
                <a:latin typeface="Garamond" panose="02020404030301010803" pitchFamily="18" charset="0"/>
              </a:rPr>
              <a:t>2025-2028 dönemi Ulusal İstihdam Stratejimizde de </a:t>
            </a:r>
            <a:r>
              <a:rPr lang="tr-TR" sz="2000" dirty="0">
                <a:latin typeface="Garamond" panose="02020404030301010803" pitchFamily="18" charset="0"/>
              </a:rPr>
              <a:t>belirtildiği üzere eğitim sistemi, örgün ve </a:t>
            </a:r>
            <a:r>
              <a:rPr lang="tr-TR" sz="2000" dirty="0" smtClean="0">
                <a:latin typeface="Garamond" panose="02020404030301010803" pitchFamily="18" charset="0"/>
              </a:rPr>
              <a:t>yaygın eğitim </a:t>
            </a:r>
            <a:r>
              <a:rPr lang="tr-TR" sz="2000" dirty="0">
                <a:latin typeface="Garamond" panose="02020404030301010803" pitchFamily="18" charset="0"/>
              </a:rPr>
              <a:t>kapsamında kişilere temel bilgi, beceri ve yetkinlikler kazandırarak, insana yakışır </a:t>
            </a:r>
            <a:r>
              <a:rPr lang="tr-TR" sz="2000" dirty="0" smtClean="0">
                <a:latin typeface="Garamond" panose="02020404030301010803" pitchFamily="18" charset="0"/>
              </a:rPr>
              <a:t>işlerde istihdama </a:t>
            </a:r>
            <a:r>
              <a:rPr lang="tr-TR" sz="2000" dirty="0">
                <a:latin typeface="Garamond" panose="02020404030301010803" pitchFamily="18" charset="0"/>
              </a:rPr>
              <a:t>erişimin sağlanması ve mevcut becerilerin işgücü piyasasının ihtiyaçlarına </a:t>
            </a:r>
            <a:r>
              <a:rPr lang="tr-TR" sz="2000" dirty="0" smtClean="0">
                <a:latin typeface="Garamond" panose="02020404030301010803" pitchFamily="18" charset="0"/>
              </a:rPr>
              <a:t>uygun şekilde </a:t>
            </a:r>
            <a:r>
              <a:rPr lang="tr-TR" sz="2000" dirty="0">
                <a:latin typeface="Garamond" panose="02020404030301010803" pitchFamily="18" charset="0"/>
              </a:rPr>
              <a:t>güncellenerek istihdamın korunmasında kritik bir rol oynamaktadır. Ayrıca </a:t>
            </a:r>
            <a:r>
              <a:rPr lang="tr-TR" sz="2000" dirty="0" smtClean="0">
                <a:latin typeface="Garamond" panose="02020404030301010803" pitchFamily="18" charset="0"/>
              </a:rPr>
              <a:t>kadın işgücünün </a:t>
            </a:r>
            <a:r>
              <a:rPr lang="tr-TR" sz="2000" dirty="0">
                <a:latin typeface="Garamond" panose="02020404030301010803" pitchFamily="18" charset="0"/>
              </a:rPr>
              <a:t>yoğun olarak bulunduğu eğitim sektörü; kadınların işgücüne katılımı ve insana </a:t>
            </a:r>
            <a:r>
              <a:rPr lang="tr-TR" sz="2000" dirty="0" smtClean="0">
                <a:latin typeface="Garamond" panose="02020404030301010803" pitchFamily="18" charset="0"/>
              </a:rPr>
              <a:t>yakışır işlerde </a:t>
            </a:r>
            <a:r>
              <a:rPr lang="tr-TR" sz="2000" dirty="0">
                <a:latin typeface="Garamond" panose="02020404030301010803" pitchFamily="18" charset="0"/>
              </a:rPr>
              <a:t>çalışma olanaklarına erişmeleri ülkemizin sürdürülebilir kalkınması ve ülke refahının </a:t>
            </a:r>
            <a:r>
              <a:rPr lang="tr-TR" sz="2000" dirty="0" smtClean="0">
                <a:latin typeface="Garamond" panose="02020404030301010803" pitchFamily="18" charset="0"/>
              </a:rPr>
              <a:t>adil bir </a:t>
            </a:r>
            <a:r>
              <a:rPr lang="tr-TR" sz="2000" dirty="0">
                <a:latin typeface="Garamond" panose="02020404030301010803" pitchFamily="18" charset="0"/>
              </a:rPr>
              <a:t>şekilde paylaşımı açısından kritik öneme sahiptir. Dolayısıyla eğitim sektörü ile ilgili </a:t>
            </a:r>
            <a:r>
              <a:rPr lang="tr-TR" sz="2000" dirty="0" smtClean="0">
                <a:latin typeface="Garamond" panose="02020404030301010803" pitchFamily="18" charset="0"/>
              </a:rPr>
              <a:t>olarak gerek </a:t>
            </a:r>
            <a:r>
              <a:rPr lang="tr-TR" sz="2000" dirty="0">
                <a:latin typeface="Garamond" panose="02020404030301010803" pitchFamily="18" charset="0"/>
              </a:rPr>
              <a:t>eğitim personelinin gerekse eğitim personeli dışındaki çalışanların </a:t>
            </a:r>
            <a:r>
              <a:rPr lang="tr-TR" sz="2000" dirty="0" smtClean="0">
                <a:latin typeface="Garamond" panose="02020404030301010803" pitchFamily="18" charset="0"/>
              </a:rPr>
              <a:t>mevzuattan kaynaklanan </a:t>
            </a:r>
            <a:r>
              <a:rPr lang="tr-TR" sz="2000" dirty="0">
                <a:latin typeface="Garamond" panose="02020404030301010803" pitchFamily="18" charset="0"/>
              </a:rPr>
              <a:t>haklarından eksiksiz faydalanabilmesi, çalışma ilişkilerinin mevzuata uygun </a:t>
            </a:r>
            <a:r>
              <a:rPr lang="tr-TR" sz="2000" dirty="0" smtClean="0">
                <a:latin typeface="Garamond" panose="02020404030301010803" pitchFamily="18" charset="0"/>
              </a:rPr>
              <a:t>hale getirilmesi</a:t>
            </a:r>
            <a:r>
              <a:rPr lang="tr-TR" sz="2000" dirty="0">
                <a:latin typeface="Garamond" panose="02020404030301010803" pitchFamily="18" charset="0"/>
              </a:rPr>
              <a:t>, çalışma şartlarının iyileştirilmesi hedef olarak belirlenmiştir.</a:t>
            </a:r>
          </a:p>
        </p:txBody>
      </p:sp>
    </p:spTree>
    <p:extLst>
      <p:ext uri="{BB962C8B-B14F-4D97-AF65-F5344CB8AC3E}">
        <p14:creationId xmlns:p14="http://schemas.microsoft.com/office/powerpoint/2010/main" val="250730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13</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881360" y="6399756"/>
            <a:ext cx="683661"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12/37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34511" y="112526"/>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a:p>
            <a:pPr>
              <a:lnSpc>
                <a:spcPct val="145000"/>
              </a:lnSpc>
              <a:defRPr/>
            </a:pPr>
            <a:r>
              <a:rPr lang="tr-TR" sz="1800" dirty="0" smtClean="0">
                <a:effectLst>
                  <a:outerShdw blurRad="38100" dist="38100" dir="2700000" algn="tl">
                    <a:srgbClr val="000000">
                      <a:alpha val="43137"/>
                    </a:srgbClr>
                  </a:outerShdw>
                </a:effectLst>
                <a:latin typeface="Times New Roman" panose="02020603050405020304" pitchFamily="18" charset="0"/>
              </a:rPr>
              <a:t>Teftişin Uygulanması</a:t>
            </a:r>
          </a:p>
        </p:txBody>
      </p:sp>
      <p:sp>
        <p:nvSpPr>
          <p:cNvPr id="10" name="Dikdörtgen 9"/>
          <p:cNvSpPr/>
          <p:nvPr/>
        </p:nvSpPr>
        <p:spPr>
          <a:xfrm>
            <a:off x="1734511" y="2151727"/>
            <a:ext cx="8260181" cy="3785652"/>
          </a:xfrm>
          <a:prstGeom prst="rect">
            <a:avLst/>
          </a:prstGeom>
        </p:spPr>
        <p:txBody>
          <a:bodyPr wrap="square">
            <a:spAutoFit/>
          </a:bodyPr>
          <a:lstStyle/>
          <a:p>
            <a:pPr marL="342900" indent="-342900" algn="just">
              <a:buFont typeface="Wingdings" panose="05000000000000000000" pitchFamily="2" charset="2"/>
              <a:buChar char="v"/>
            </a:pPr>
            <a:r>
              <a:rPr lang="tr-TR" sz="2000" dirty="0">
                <a:latin typeface="Garamond" panose="02020404030301010803" pitchFamily="18" charset="0"/>
              </a:rPr>
              <a:t>Programlı </a:t>
            </a:r>
            <a:r>
              <a:rPr lang="tr-TR" sz="2000" dirty="0" smtClean="0">
                <a:latin typeface="Garamond" panose="02020404030301010803" pitchFamily="18" charset="0"/>
              </a:rPr>
              <a:t>teftişler 2025 yılı Mart ayında başlamış olup </a:t>
            </a:r>
            <a:r>
              <a:rPr lang="tr-TR" sz="2000" dirty="0" smtClean="0">
                <a:latin typeface="Garamond" panose="02020404030301010803" pitchFamily="18" charset="0"/>
              </a:rPr>
              <a:t>50 </a:t>
            </a:r>
            <a:r>
              <a:rPr lang="tr-TR" sz="2000" dirty="0">
                <a:latin typeface="Garamond" panose="02020404030301010803" pitchFamily="18" charset="0"/>
              </a:rPr>
              <a:t>iş </a:t>
            </a:r>
            <a:r>
              <a:rPr lang="tr-TR" sz="2000" dirty="0" smtClean="0">
                <a:latin typeface="Garamond" panose="02020404030301010803" pitchFamily="18" charset="0"/>
              </a:rPr>
              <a:t>müfettişi  25 heyet tarafından yürütülmektedir.</a:t>
            </a:r>
          </a:p>
          <a:p>
            <a:pPr marL="342900" indent="-342900" algn="just">
              <a:buFont typeface="Wingdings" panose="05000000000000000000" pitchFamily="2" charset="2"/>
              <a:buChar char="v"/>
            </a:pPr>
            <a:endParaRPr lang="tr-TR" sz="2000" dirty="0" smtClean="0">
              <a:latin typeface="Garamond" panose="02020404030301010803" pitchFamily="18" charset="0"/>
            </a:endParaRPr>
          </a:p>
          <a:p>
            <a:pPr marL="342900" indent="-342900" algn="just">
              <a:buFont typeface="Wingdings" panose="05000000000000000000" pitchFamily="2" charset="2"/>
              <a:buChar char="v"/>
            </a:pPr>
            <a:r>
              <a:rPr lang="tr-TR" sz="2000" dirty="0" smtClean="0">
                <a:latin typeface="Garamond" panose="02020404030301010803" pitchFamily="18" charset="0"/>
              </a:rPr>
              <a:t>İlk aşamada teftiş programına dahil edilen 338 </a:t>
            </a:r>
            <a:r>
              <a:rPr lang="tr-TR" sz="2000" dirty="0">
                <a:latin typeface="Garamond" panose="02020404030301010803" pitchFamily="18" charset="0"/>
              </a:rPr>
              <a:t>işyerinde ortalama </a:t>
            </a:r>
            <a:r>
              <a:rPr lang="tr-TR" sz="2000" dirty="0" smtClean="0">
                <a:latin typeface="Garamond" panose="02020404030301010803" pitchFamily="18" charset="0"/>
              </a:rPr>
              <a:t>30.000 </a:t>
            </a:r>
            <a:r>
              <a:rPr lang="tr-TR" sz="2000" dirty="0">
                <a:latin typeface="Garamond" panose="02020404030301010803" pitchFamily="18" charset="0"/>
              </a:rPr>
              <a:t>işçiye ulaşılması </a:t>
            </a:r>
            <a:r>
              <a:rPr lang="tr-TR" sz="2000" dirty="0" smtClean="0">
                <a:latin typeface="Garamond" panose="02020404030301010803" pitchFamily="18" charset="0"/>
              </a:rPr>
              <a:t>planlanmaktadır. </a:t>
            </a:r>
          </a:p>
          <a:p>
            <a:pPr marL="342900" indent="-342900" algn="just">
              <a:buFont typeface="Wingdings" panose="05000000000000000000" pitchFamily="2" charset="2"/>
              <a:buChar char="v"/>
            </a:pPr>
            <a:endParaRPr lang="tr-TR" sz="2000" dirty="0">
              <a:latin typeface="Garamond" panose="02020404030301010803" pitchFamily="18" charset="0"/>
            </a:endParaRPr>
          </a:p>
          <a:p>
            <a:pPr marL="342900" indent="-342900" algn="just">
              <a:buFont typeface="Wingdings" panose="05000000000000000000" pitchFamily="2" charset="2"/>
              <a:buChar char="v"/>
            </a:pPr>
            <a:r>
              <a:rPr lang="tr-TR" sz="2000" dirty="0" smtClean="0">
                <a:latin typeface="Garamond" panose="02020404030301010803" pitchFamily="18" charset="0"/>
              </a:rPr>
              <a:t>Dönem içerisinde verilecek ek görevler ile birlikte 2025 yılında toplam </a:t>
            </a:r>
            <a:r>
              <a:rPr lang="tr-TR" sz="2000" dirty="0">
                <a:latin typeface="Garamond" panose="02020404030301010803" pitchFamily="18" charset="0"/>
              </a:rPr>
              <a:t>6</a:t>
            </a:r>
            <a:r>
              <a:rPr lang="tr-TR" sz="2000" dirty="0" smtClean="0">
                <a:latin typeface="Garamond" panose="02020404030301010803" pitchFamily="18" charset="0"/>
              </a:rPr>
              <a:t>0.000 işçiye ulaşılması planlanmaktadır.</a:t>
            </a:r>
          </a:p>
          <a:p>
            <a:pPr algn="just"/>
            <a:endParaRPr lang="tr-TR" sz="2000" dirty="0" smtClean="0">
              <a:latin typeface="Garamond" panose="02020404030301010803" pitchFamily="18" charset="0"/>
            </a:endParaRPr>
          </a:p>
          <a:p>
            <a:pPr marL="342900" indent="-342900" algn="just">
              <a:buFont typeface="Wingdings" panose="05000000000000000000" pitchFamily="2" charset="2"/>
              <a:buChar char="v"/>
            </a:pPr>
            <a:r>
              <a:rPr lang="tr-TR" sz="2000" dirty="0" smtClean="0">
                <a:latin typeface="Garamond" panose="02020404030301010803" pitchFamily="18" charset="0"/>
              </a:rPr>
              <a:t>Programlı teftişlerde inceleme dönemi, teftişin başladığı dönemden geriye dönük 1 yıllık süre olarak uygulanacaktır.</a:t>
            </a:r>
          </a:p>
          <a:p>
            <a:endParaRPr lang="tr-TR" sz="2000" dirty="0">
              <a:latin typeface="Garamond" panose="02020404030301010803" pitchFamily="18" charset="0"/>
            </a:endParaRPr>
          </a:p>
        </p:txBody>
      </p:sp>
    </p:spTree>
    <p:extLst>
      <p:ext uri="{BB962C8B-B14F-4D97-AF65-F5344CB8AC3E}">
        <p14:creationId xmlns:p14="http://schemas.microsoft.com/office/powerpoint/2010/main" val="3579064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14</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914612" y="6399756"/>
            <a:ext cx="650410"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13/37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34511" y="112526"/>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a:p>
            <a:pPr>
              <a:lnSpc>
                <a:spcPct val="145000"/>
              </a:lnSpc>
              <a:defRPr/>
            </a:pPr>
            <a:r>
              <a:rPr lang="tr-TR" sz="1800" dirty="0" smtClean="0">
                <a:effectLst>
                  <a:outerShdw blurRad="38100" dist="38100" dir="2700000" algn="tl">
                    <a:srgbClr val="000000">
                      <a:alpha val="43137"/>
                    </a:srgbClr>
                  </a:outerShdw>
                </a:effectLst>
                <a:latin typeface="Times New Roman" panose="02020603050405020304" pitchFamily="18" charset="0"/>
              </a:rPr>
              <a:t>Teftiş Konuları</a:t>
            </a:r>
          </a:p>
        </p:txBody>
      </p:sp>
      <p:sp>
        <p:nvSpPr>
          <p:cNvPr id="8" name="Dikdörtgen 7"/>
          <p:cNvSpPr/>
          <p:nvPr/>
        </p:nvSpPr>
        <p:spPr>
          <a:xfrm>
            <a:off x="1817638" y="1586899"/>
            <a:ext cx="7376239" cy="3970318"/>
          </a:xfrm>
          <a:prstGeom prst="rect">
            <a:avLst/>
          </a:prstGeom>
        </p:spPr>
        <p:txBody>
          <a:bodyPr wrap="square">
            <a:spAutoFit/>
          </a:bodyPr>
          <a:lstStyle/>
          <a:p>
            <a:pPr marL="285750" indent="-285750">
              <a:buFont typeface="Wingdings" panose="05000000000000000000" pitchFamily="2" charset="2"/>
              <a:buChar char="v"/>
            </a:pPr>
            <a:r>
              <a:rPr lang="tr-TR" dirty="0">
                <a:latin typeface="Garamond" panose="02020404030301010803" pitchFamily="18" charset="0"/>
              </a:rPr>
              <a:t>Çalışma süreleri, </a:t>
            </a:r>
          </a:p>
          <a:p>
            <a:pPr marL="285750" indent="-285750">
              <a:buFont typeface="Wingdings" panose="05000000000000000000" pitchFamily="2" charset="2"/>
              <a:buChar char="v"/>
            </a:pPr>
            <a:r>
              <a:rPr lang="tr-TR" dirty="0" smtClean="0">
                <a:latin typeface="Garamond" panose="02020404030301010803" pitchFamily="18" charset="0"/>
              </a:rPr>
              <a:t>Ücret </a:t>
            </a:r>
            <a:r>
              <a:rPr lang="tr-TR" dirty="0">
                <a:latin typeface="Garamond" panose="02020404030301010803" pitchFamily="18" charset="0"/>
              </a:rPr>
              <a:t>ve ekleri (fazla çalışma, ulusal bayram, genel tatil, hafta tatili ücretleri, prim, ikramiye vb. dahil) </a:t>
            </a:r>
            <a:endParaRPr lang="tr-TR" dirty="0" smtClean="0">
              <a:latin typeface="Garamond" panose="02020404030301010803" pitchFamily="18" charset="0"/>
            </a:endParaRPr>
          </a:p>
          <a:p>
            <a:pPr marL="285750" indent="-285750">
              <a:buFont typeface="Wingdings" panose="05000000000000000000" pitchFamily="2" charset="2"/>
              <a:buChar char="v"/>
            </a:pPr>
            <a:r>
              <a:rPr lang="tr-TR" dirty="0" smtClean="0">
                <a:latin typeface="Garamond" panose="02020404030301010803" pitchFamily="18" charset="0"/>
              </a:rPr>
              <a:t>5580 sayılı Kanun kapsamındaki ödemeler,</a:t>
            </a:r>
          </a:p>
          <a:p>
            <a:pPr marL="285750" indent="-285750">
              <a:buFont typeface="Wingdings" panose="05000000000000000000" pitchFamily="2" charset="2"/>
              <a:buChar char="v"/>
            </a:pPr>
            <a:r>
              <a:rPr lang="tr-TR" dirty="0" smtClean="0">
                <a:latin typeface="Garamond" panose="02020404030301010803" pitchFamily="18" charset="0"/>
              </a:rPr>
              <a:t>Fiili-</a:t>
            </a:r>
            <a:r>
              <a:rPr lang="tr-TR" dirty="0" err="1" smtClean="0">
                <a:latin typeface="Garamond" panose="02020404030301010803" pitchFamily="18" charset="0"/>
              </a:rPr>
              <a:t>kaydi</a:t>
            </a:r>
            <a:r>
              <a:rPr lang="tr-TR" dirty="0" smtClean="0">
                <a:latin typeface="Garamond" panose="02020404030301010803" pitchFamily="18" charset="0"/>
              </a:rPr>
              <a:t> </a:t>
            </a:r>
            <a:r>
              <a:rPr lang="tr-TR" dirty="0">
                <a:latin typeface="Garamond" panose="02020404030301010803" pitchFamily="18" charset="0"/>
              </a:rPr>
              <a:t>ücret, </a:t>
            </a:r>
            <a:endParaRPr lang="tr-TR" dirty="0" smtClean="0">
              <a:latin typeface="Garamond" panose="02020404030301010803" pitchFamily="18" charset="0"/>
            </a:endParaRPr>
          </a:p>
          <a:p>
            <a:pPr marL="285750" indent="-285750">
              <a:buFont typeface="Wingdings" panose="05000000000000000000" pitchFamily="2" charset="2"/>
              <a:buChar char="v"/>
            </a:pPr>
            <a:r>
              <a:rPr lang="tr-TR" dirty="0" smtClean="0">
                <a:latin typeface="Garamond" panose="02020404030301010803" pitchFamily="18" charset="0"/>
              </a:rPr>
              <a:t>Kayıt </a:t>
            </a:r>
            <a:r>
              <a:rPr lang="tr-TR" dirty="0">
                <a:latin typeface="Garamond" panose="02020404030301010803" pitchFamily="18" charset="0"/>
              </a:rPr>
              <a:t>dışı istihdam,  </a:t>
            </a:r>
            <a:endParaRPr lang="tr-TR" dirty="0" smtClean="0">
              <a:latin typeface="Garamond" panose="02020404030301010803" pitchFamily="18" charset="0"/>
            </a:endParaRPr>
          </a:p>
          <a:p>
            <a:pPr marL="285750" indent="-285750">
              <a:buFont typeface="Wingdings" panose="05000000000000000000" pitchFamily="2" charset="2"/>
              <a:buChar char="v"/>
            </a:pPr>
            <a:r>
              <a:rPr lang="tr-TR" dirty="0" smtClean="0">
                <a:latin typeface="Garamond" panose="02020404030301010803" pitchFamily="18" charset="0"/>
              </a:rPr>
              <a:t>İş </a:t>
            </a:r>
            <a:r>
              <a:rPr lang="tr-TR" dirty="0">
                <a:latin typeface="Garamond" panose="02020404030301010803" pitchFamily="18" charset="0"/>
              </a:rPr>
              <a:t>sözleşmeleri,  </a:t>
            </a:r>
          </a:p>
          <a:p>
            <a:pPr marL="285750" indent="-285750">
              <a:buFont typeface="Wingdings" panose="05000000000000000000" pitchFamily="2" charset="2"/>
              <a:buChar char="v"/>
            </a:pPr>
            <a:r>
              <a:rPr lang="tr-TR" dirty="0" smtClean="0">
                <a:latin typeface="Garamond" panose="02020404030301010803" pitchFamily="18" charset="0"/>
              </a:rPr>
              <a:t>Postalar </a:t>
            </a:r>
            <a:r>
              <a:rPr lang="tr-TR" dirty="0">
                <a:latin typeface="Garamond" panose="02020404030301010803" pitchFamily="18" charset="0"/>
              </a:rPr>
              <a:t>halinde çalışma, </a:t>
            </a:r>
          </a:p>
          <a:p>
            <a:pPr marL="285750" indent="-285750">
              <a:buFont typeface="Wingdings" panose="05000000000000000000" pitchFamily="2" charset="2"/>
              <a:buChar char="v"/>
            </a:pPr>
            <a:r>
              <a:rPr lang="tr-TR" dirty="0" smtClean="0">
                <a:latin typeface="Garamond" panose="02020404030301010803" pitchFamily="18" charset="0"/>
              </a:rPr>
              <a:t>Ücret </a:t>
            </a:r>
            <a:r>
              <a:rPr lang="tr-TR" dirty="0">
                <a:latin typeface="Garamond" panose="02020404030301010803" pitchFamily="18" charset="0"/>
              </a:rPr>
              <a:t>hesap pusulası,  </a:t>
            </a:r>
          </a:p>
          <a:p>
            <a:pPr marL="285750" indent="-285750">
              <a:buFont typeface="Wingdings" panose="05000000000000000000" pitchFamily="2" charset="2"/>
              <a:buChar char="v"/>
            </a:pPr>
            <a:r>
              <a:rPr lang="tr-TR" dirty="0" smtClean="0">
                <a:latin typeface="Garamond" panose="02020404030301010803" pitchFamily="18" charset="0"/>
              </a:rPr>
              <a:t>Yıllık </a:t>
            </a:r>
            <a:r>
              <a:rPr lang="tr-TR" dirty="0">
                <a:latin typeface="Garamond" panose="02020404030301010803" pitchFamily="18" charset="0"/>
              </a:rPr>
              <a:t>ücretli izin, </a:t>
            </a:r>
          </a:p>
          <a:p>
            <a:pPr marL="285750" indent="-285750">
              <a:buFont typeface="Wingdings" panose="05000000000000000000" pitchFamily="2" charset="2"/>
              <a:buChar char="v"/>
            </a:pPr>
            <a:r>
              <a:rPr lang="tr-TR" dirty="0" smtClean="0">
                <a:latin typeface="Garamond" panose="02020404030301010803" pitchFamily="18" charset="0"/>
              </a:rPr>
              <a:t>Ara </a:t>
            </a:r>
            <a:r>
              <a:rPr lang="tr-TR" dirty="0">
                <a:latin typeface="Garamond" panose="02020404030301010803" pitchFamily="18" charset="0"/>
              </a:rPr>
              <a:t>dinlenme süresi,  </a:t>
            </a:r>
          </a:p>
          <a:p>
            <a:pPr marL="285750" indent="-285750">
              <a:buFont typeface="Wingdings" panose="05000000000000000000" pitchFamily="2" charset="2"/>
              <a:buChar char="v"/>
            </a:pPr>
            <a:r>
              <a:rPr lang="tr-TR" dirty="0" smtClean="0">
                <a:latin typeface="Garamond" panose="02020404030301010803" pitchFamily="18" charset="0"/>
              </a:rPr>
              <a:t>Hafta </a:t>
            </a:r>
            <a:r>
              <a:rPr lang="tr-TR" dirty="0">
                <a:latin typeface="Garamond" panose="02020404030301010803" pitchFamily="18" charset="0"/>
              </a:rPr>
              <a:t>tatili izni, </a:t>
            </a:r>
          </a:p>
          <a:p>
            <a:pPr marL="285750" indent="-285750">
              <a:buFont typeface="Wingdings" panose="05000000000000000000" pitchFamily="2" charset="2"/>
              <a:buChar char="v"/>
            </a:pPr>
            <a:r>
              <a:rPr lang="tr-TR" dirty="0" smtClean="0">
                <a:latin typeface="Garamond" panose="02020404030301010803" pitchFamily="18" charset="0"/>
              </a:rPr>
              <a:t>3308 </a:t>
            </a:r>
            <a:r>
              <a:rPr lang="tr-TR" dirty="0">
                <a:latin typeface="Garamond" panose="02020404030301010803" pitchFamily="18" charset="0"/>
              </a:rPr>
              <a:t>sayılı Mesleki Eğitim Kanunu kapsamında bakılması gereken hususlar,  </a:t>
            </a:r>
          </a:p>
          <a:p>
            <a:pPr marL="285750" indent="-285750">
              <a:buFont typeface="Wingdings" panose="05000000000000000000" pitchFamily="2" charset="2"/>
              <a:buChar char="v"/>
            </a:pPr>
            <a:r>
              <a:rPr lang="tr-TR" dirty="0" smtClean="0">
                <a:latin typeface="Garamond" panose="02020404030301010803" pitchFamily="18" charset="0"/>
              </a:rPr>
              <a:t>Kadın işçilere </a:t>
            </a:r>
            <a:r>
              <a:rPr lang="tr-TR" dirty="0">
                <a:latin typeface="Garamond" panose="02020404030301010803" pitchFamily="18" charset="0"/>
              </a:rPr>
              <a:t>yönelik koruyucu hükümler, </a:t>
            </a:r>
          </a:p>
        </p:txBody>
      </p:sp>
    </p:spTree>
    <p:extLst>
      <p:ext uri="{BB962C8B-B14F-4D97-AF65-F5344CB8AC3E}">
        <p14:creationId xmlns:p14="http://schemas.microsoft.com/office/powerpoint/2010/main" val="144582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15</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939550" y="6399756"/>
            <a:ext cx="625472"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14/37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34511" y="112526"/>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a:p>
            <a:pPr>
              <a:lnSpc>
                <a:spcPct val="145000"/>
              </a:lnSpc>
              <a:defRPr/>
            </a:pPr>
            <a:r>
              <a:rPr lang="tr-TR" sz="1800" dirty="0" smtClean="0">
                <a:effectLst>
                  <a:outerShdw blurRad="38100" dist="38100" dir="2700000" algn="tl">
                    <a:srgbClr val="000000">
                      <a:alpha val="43137"/>
                    </a:srgbClr>
                  </a:outerShdw>
                </a:effectLst>
                <a:latin typeface="Times New Roman" panose="02020603050405020304" pitchFamily="18" charset="0"/>
              </a:rPr>
              <a:t>Sektöre Özgü Bazı Düzenlemeler</a:t>
            </a:r>
          </a:p>
        </p:txBody>
      </p:sp>
      <p:sp>
        <p:nvSpPr>
          <p:cNvPr id="2" name="Metin kutusu 1"/>
          <p:cNvSpPr txBox="1"/>
          <p:nvPr/>
        </p:nvSpPr>
        <p:spPr>
          <a:xfrm>
            <a:off x="933796" y="1474573"/>
            <a:ext cx="10420004" cy="3970318"/>
          </a:xfrm>
          <a:prstGeom prst="rect">
            <a:avLst/>
          </a:prstGeom>
          <a:noFill/>
        </p:spPr>
        <p:txBody>
          <a:bodyPr wrap="square" rtlCol="0">
            <a:spAutoFit/>
          </a:bodyPr>
          <a:lstStyle/>
          <a:p>
            <a:pPr marL="285750" indent="-285750">
              <a:buFont typeface="Wingdings" panose="05000000000000000000" pitchFamily="2" charset="2"/>
              <a:buChar char="v"/>
            </a:pPr>
            <a:r>
              <a:rPr lang="tr-TR" b="1" dirty="0" smtClean="0">
                <a:latin typeface="Garamond" panose="02020404030301010803" pitchFamily="18" charset="0"/>
              </a:rPr>
              <a:t>Ücret ve Sigorta Primi</a:t>
            </a:r>
          </a:p>
          <a:p>
            <a:pPr algn="just"/>
            <a:r>
              <a:rPr lang="tr-TR" dirty="0" smtClean="0">
                <a:latin typeface="Garamond" panose="02020404030301010803" pitchFamily="18" charset="0"/>
              </a:rPr>
              <a:t>	</a:t>
            </a:r>
          </a:p>
          <a:p>
            <a:pPr algn="just"/>
            <a:r>
              <a:rPr lang="tr-TR" dirty="0">
                <a:latin typeface="Garamond" panose="02020404030301010803" pitchFamily="18" charset="0"/>
              </a:rPr>
              <a:t>	</a:t>
            </a:r>
            <a:r>
              <a:rPr lang="tr-TR" dirty="0" smtClean="0">
                <a:latin typeface="Garamond" panose="02020404030301010803" pitchFamily="18" charset="0"/>
              </a:rPr>
              <a:t>Özel </a:t>
            </a:r>
            <a:r>
              <a:rPr lang="tr-TR" dirty="0">
                <a:latin typeface="Garamond" panose="02020404030301010803" pitchFamily="18" charset="0"/>
              </a:rPr>
              <a:t>öğretim kurumlarında görev yapan eğitim personelinden aylık ders saati karşılığı </a:t>
            </a:r>
            <a:r>
              <a:rPr lang="tr-TR" dirty="0" smtClean="0">
                <a:latin typeface="Garamond" panose="02020404030301010803" pitchFamily="18" charset="0"/>
              </a:rPr>
              <a:t>çalışanların (kadrolu </a:t>
            </a:r>
            <a:r>
              <a:rPr lang="tr-TR" dirty="0">
                <a:latin typeface="Garamond" panose="02020404030301010803" pitchFamily="18" charset="0"/>
              </a:rPr>
              <a:t>öğretmen) ücret ödeme biçimleri 5580 sayılı Kanun ve ilgili yönetmelik hükümleri gereği </a:t>
            </a:r>
            <a:r>
              <a:rPr lang="tr-TR" dirty="0" smtClean="0">
                <a:latin typeface="Garamond" panose="02020404030301010803" pitchFamily="18" charset="0"/>
              </a:rPr>
              <a:t>aylık maktu </a:t>
            </a:r>
            <a:r>
              <a:rPr lang="tr-TR" dirty="0">
                <a:latin typeface="Garamond" panose="02020404030301010803" pitchFamily="18" charset="0"/>
              </a:rPr>
              <a:t>ücretlidir. İlgili yönetmeliğin “Okullarda görevli öğretmenler ile (Mülga ibare: </a:t>
            </a:r>
            <a:r>
              <a:rPr lang="tr-TR" dirty="0" smtClean="0">
                <a:latin typeface="Garamond" panose="02020404030301010803" pitchFamily="18" charset="0"/>
              </a:rPr>
              <a:t>RG-12/4/2016-29682</a:t>
            </a:r>
            <a:r>
              <a:rPr lang="tr-TR" dirty="0">
                <a:latin typeface="Garamond" panose="02020404030301010803" pitchFamily="18" charset="0"/>
              </a:rPr>
              <a:t>) (...) uzman öğreticiler haftada en fazla aylık karşılığı 20 saat, ders saati ücretli 20 saat </a:t>
            </a:r>
            <a:r>
              <a:rPr lang="tr-TR" dirty="0" smtClean="0">
                <a:latin typeface="Garamond" panose="02020404030301010803" pitchFamily="18" charset="0"/>
              </a:rPr>
              <a:t>olmak üzere </a:t>
            </a:r>
            <a:r>
              <a:rPr lang="tr-TR" dirty="0">
                <a:latin typeface="Garamond" panose="02020404030301010803" pitchFamily="18" charset="0"/>
              </a:rPr>
              <a:t>toplam 40 saate kadar ders okutabilir.” hükmü gereği kadrolu öğretmenlerin iş </a:t>
            </a:r>
            <a:r>
              <a:rPr lang="tr-TR" dirty="0" smtClean="0">
                <a:latin typeface="Garamond" panose="02020404030301010803" pitchFamily="18" charset="0"/>
              </a:rPr>
              <a:t>sözleşmesiyle anlaştıkları </a:t>
            </a:r>
            <a:r>
              <a:rPr lang="tr-TR" dirty="0">
                <a:latin typeface="Garamond" panose="02020404030301010803" pitchFamily="18" charset="0"/>
              </a:rPr>
              <a:t>aylık karşılığı ders saati (en fazla 20 ders saati) ücretlerinin asgari ücretten az </a:t>
            </a:r>
            <a:r>
              <a:rPr lang="tr-TR" dirty="0" smtClean="0">
                <a:latin typeface="Garamond" panose="02020404030301010803" pitchFamily="18" charset="0"/>
              </a:rPr>
              <a:t>olmaması gerekmektedir</a:t>
            </a:r>
            <a:r>
              <a:rPr lang="tr-TR" dirty="0">
                <a:latin typeface="Garamond" panose="02020404030301010803" pitchFamily="18" charset="0"/>
              </a:rPr>
              <a:t>. Kadrolu öğretmenlerle aylık ders saati ile birlikte ek dersler dahil ücret </a:t>
            </a:r>
            <a:r>
              <a:rPr lang="tr-TR" dirty="0" smtClean="0">
                <a:latin typeface="Garamond" panose="02020404030301010803" pitchFamily="18" charset="0"/>
              </a:rPr>
              <a:t>konusunda anlaşılması </a:t>
            </a:r>
            <a:r>
              <a:rPr lang="tr-TR" dirty="0">
                <a:latin typeface="Garamond" panose="02020404030301010803" pitchFamily="18" charset="0"/>
              </a:rPr>
              <a:t>durumunda, anlaşılan ücretin aylık ders karşılığı olan kısmının en az asgari ücreti, ek </a:t>
            </a:r>
            <a:r>
              <a:rPr lang="tr-TR" dirty="0" smtClean="0">
                <a:latin typeface="Garamond" panose="02020404030301010803" pitchFamily="18" charset="0"/>
              </a:rPr>
              <a:t>ders karşılığının </a:t>
            </a:r>
            <a:r>
              <a:rPr lang="tr-TR" dirty="0">
                <a:latin typeface="Garamond" panose="02020404030301010803" pitchFamily="18" charset="0"/>
              </a:rPr>
              <a:t>ise ek ders ücretlerini karşılaması gerekmektedir. Kadrolu eğitim personelinin aylık </a:t>
            </a:r>
            <a:r>
              <a:rPr lang="tr-TR" dirty="0" smtClean="0">
                <a:latin typeface="Garamond" panose="02020404030301010803" pitchFamily="18" charset="0"/>
              </a:rPr>
              <a:t>maktu ücretli </a:t>
            </a:r>
            <a:r>
              <a:rPr lang="tr-TR" dirty="0">
                <a:latin typeface="Garamond" panose="02020404030301010803" pitchFamily="18" charset="0"/>
              </a:rPr>
              <a:t>çalışması nedeniyle bunların ücret ve sigorta </a:t>
            </a:r>
            <a:r>
              <a:rPr lang="tr-TR" dirty="0" smtClean="0">
                <a:latin typeface="Garamond" panose="02020404030301010803" pitchFamily="18" charset="0"/>
              </a:rPr>
              <a:t>bildirimlerinin aylık </a:t>
            </a:r>
            <a:r>
              <a:rPr lang="tr-TR" dirty="0">
                <a:latin typeface="Garamond" panose="02020404030301010803" pitchFamily="18" charset="0"/>
              </a:rPr>
              <a:t>maktu ücret sistemine göre </a:t>
            </a:r>
            <a:r>
              <a:rPr lang="tr-TR" dirty="0" smtClean="0">
                <a:latin typeface="Garamond" panose="02020404030301010803" pitchFamily="18" charset="0"/>
              </a:rPr>
              <a:t>yapılmalıdır.</a:t>
            </a:r>
          </a:p>
          <a:p>
            <a:pPr algn="just"/>
            <a:endParaRPr lang="tr-TR" dirty="0">
              <a:latin typeface="Garamond" panose="02020404030301010803" pitchFamily="18" charset="0"/>
            </a:endParaRPr>
          </a:p>
          <a:p>
            <a:pPr algn="just"/>
            <a:r>
              <a:rPr lang="tr-TR" dirty="0" smtClean="0">
                <a:latin typeface="Garamond" panose="02020404030301010803" pitchFamily="18" charset="0"/>
              </a:rPr>
              <a:t>	</a:t>
            </a:r>
            <a:endParaRPr lang="tr-TR" dirty="0">
              <a:latin typeface="Garamond" panose="02020404030301010803" pitchFamily="18" charset="0"/>
            </a:endParaRPr>
          </a:p>
        </p:txBody>
      </p:sp>
    </p:spTree>
    <p:extLst>
      <p:ext uri="{BB962C8B-B14F-4D97-AF65-F5344CB8AC3E}">
        <p14:creationId xmlns:p14="http://schemas.microsoft.com/office/powerpoint/2010/main" val="4008265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16</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939550" y="6399756"/>
            <a:ext cx="625472"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15/37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34511" y="112526"/>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a:p>
            <a:pPr>
              <a:lnSpc>
                <a:spcPct val="145000"/>
              </a:lnSpc>
              <a:defRPr/>
            </a:pPr>
            <a:r>
              <a:rPr lang="tr-TR" sz="1800" dirty="0" smtClean="0">
                <a:effectLst>
                  <a:outerShdw blurRad="38100" dist="38100" dir="2700000" algn="tl">
                    <a:srgbClr val="000000">
                      <a:alpha val="43137"/>
                    </a:srgbClr>
                  </a:outerShdw>
                </a:effectLst>
                <a:latin typeface="Times New Roman" panose="02020603050405020304" pitchFamily="18" charset="0"/>
              </a:rPr>
              <a:t>Sektöre Özgü Bazı Düzenlemeler</a:t>
            </a:r>
          </a:p>
        </p:txBody>
      </p:sp>
      <p:sp>
        <p:nvSpPr>
          <p:cNvPr id="2" name="Metin kutusu 1"/>
          <p:cNvSpPr txBox="1"/>
          <p:nvPr/>
        </p:nvSpPr>
        <p:spPr>
          <a:xfrm>
            <a:off x="933796" y="1474573"/>
            <a:ext cx="10420004" cy="3970318"/>
          </a:xfrm>
          <a:prstGeom prst="rect">
            <a:avLst/>
          </a:prstGeom>
          <a:noFill/>
        </p:spPr>
        <p:txBody>
          <a:bodyPr wrap="square" rtlCol="0">
            <a:spAutoFit/>
          </a:bodyPr>
          <a:lstStyle/>
          <a:p>
            <a:pPr marL="285750" indent="-285750">
              <a:buFont typeface="Wingdings" panose="05000000000000000000" pitchFamily="2" charset="2"/>
              <a:buChar char="Ø"/>
            </a:pPr>
            <a:endParaRPr lang="tr-TR" b="1" dirty="0" smtClean="0">
              <a:latin typeface="Garamond" panose="02020404030301010803" pitchFamily="18" charset="0"/>
            </a:endParaRPr>
          </a:p>
          <a:p>
            <a:pPr marL="285750" indent="-285750">
              <a:buFont typeface="Wingdings" panose="05000000000000000000" pitchFamily="2" charset="2"/>
              <a:buChar char="Ø"/>
            </a:pPr>
            <a:r>
              <a:rPr lang="tr-TR" b="1" dirty="0" smtClean="0">
                <a:latin typeface="Garamond" panose="02020404030301010803" pitchFamily="18" charset="0"/>
              </a:rPr>
              <a:t>Maktu (Aylık) Ücret Sisteminde Ücret ve Sigorta Primi</a:t>
            </a:r>
          </a:p>
          <a:p>
            <a:pPr algn="just"/>
            <a:endParaRPr lang="tr-TR" dirty="0" smtClean="0">
              <a:latin typeface="Garamond" panose="02020404030301010803" pitchFamily="18" charset="0"/>
            </a:endParaRPr>
          </a:p>
          <a:p>
            <a:pPr algn="just"/>
            <a:r>
              <a:rPr lang="tr-TR" dirty="0" smtClean="0">
                <a:latin typeface="Garamond" panose="02020404030301010803" pitchFamily="18" charset="0"/>
              </a:rPr>
              <a:t>	İş Kanununun 49’uncu maddesinin son </a:t>
            </a:r>
            <a:r>
              <a:rPr lang="tr-TR" dirty="0">
                <a:latin typeface="Garamond" panose="02020404030301010803" pitchFamily="18" charset="0"/>
              </a:rPr>
              <a:t>fıkrasında </a:t>
            </a:r>
            <a:r>
              <a:rPr lang="tr-TR" b="1" dirty="0">
                <a:latin typeface="Garamond" panose="02020404030301010803" pitchFamily="18" charset="0"/>
              </a:rPr>
              <a:t>h</a:t>
            </a:r>
            <a:r>
              <a:rPr lang="tr-TR" b="1" dirty="0" smtClean="0">
                <a:latin typeface="Garamond" panose="02020404030301010803" pitchFamily="18" charset="0"/>
              </a:rPr>
              <a:t>asta</a:t>
            </a:r>
            <a:r>
              <a:rPr lang="tr-TR" b="1" dirty="0">
                <a:latin typeface="Garamond" panose="02020404030301010803" pitchFamily="18" charset="0"/>
              </a:rPr>
              <a:t>, izinli veya sair sebeplerle mazeretli olduğu hallerde dahi aylığı tam olarak ödenen aylık ücretli </a:t>
            </a:r>
            <a:r>
              <a:rPr lang="tr-TR" b="1" dirty="0" smtClean="0">
                <a:latin typeface="Garamond" panose="02020404030301010803" pitchFamily="18" charset="0"/>
              </a:rPr>
              <a:t>işçilerden</a:t>
            </a:r>
            <a:r>
              <a:rPr lang="tr-TR" dirty="0" smtClean="0">
                <a:latin typeface="Garamond" panose="02020404030301010803" pitchFamily="18" charset="0"/>
              </a:rPr>
              <a:t> bahsedilmektedir. Söz konusu yasal düzenlemeye göre aylık (maktu) ücretli işçilere; </a:t>
            </a:r>
            <a:r>
              <a:rPr lang="sv-SE" dirty="0">
                <a:latin typeface="Garamond" panose="02020404030301010803" pitchFamily="18" charset="0"/>
              </a:rPr>
              <a:t>hasta, izinli veya sair sebeplerle mazeretli </a:t>
            </a:r>
            <a:r>
              <a:rPr lang="sv-SE" dirty="0" smtClean="0">
                <a:latin typeface="Garamond" panose="02020404030301010803" pitchFamily="18" charset="0"/>
              </a:rPr>
              <a:t>olduğu</a:t>
            </a:r>
            <a:r>
              <a:rPr lang="tr-TR" dirty="0" smtClean="0">
                <a:latin typeface="Garamond" panose="02020404030301010803" pitchFamily="18" charset="0"/>
              </a:rPr>
              <a:t> zamanlarda aylık ücretlerinde bir kesinti yapılmadan tam olarak ödenmelidir. </a:t>
            </a:r>
          </a:p>
          <a:p>
            <a:pPr algn="just"/>
            <a:endParaRPr lang="tr-TR" dirty="0" smtClean="0">
              <a:latin typeface="Garamond" panose="02020404030301010803" pitchFamily="18" charset="0"/>
            </a:endParaRPr>
          </a:p>
          <a:p>
            <a:pPr algn="just"/>
            <a:r>
              <a:rPr lang="tr-TR" dirty="0" smtClean="0">
                <a:latin typeface="Garamond" panose="02020404030301010803" pitchFamily="18" charset="0"/>
              </a:rPr>
              <a:t>	5510 sayılı Sosyal Sigortalar ve Genel Sağlık Sigortası Kanununun 80’inci maddesi ile Sosyal Sigorta İşlemleri Yönetmeliğinin 97’inci ve 100’üncü maddelerinde özetle; kısmi süreli çalışanlar dışında tam süreli çalışanların ücret ödemesi yapılan günleri için sigorta günü ve alt sınırın altında kalmamak koşuluyla prime esas kazanç bildirimi yapılması gerektiği düzenlenmiştir. </a:t>
            </a:r>
            <a:r>
              <a:rPr lang="tr-TR" dirty="0">
                <a:latin typeface="Garamond" panose="02020404030301010803" pitchFamily="18" charset="0"/>
              </a:rPr>
              <a:t>Aylık (maktu) ücretli </a:t>
            </a:r>
            <a:r>
              <a:rPr lang="tr-TR" dirty="0" smtClean="0">
                <a:latin typeface="Garamond" panose="02020404030301010803" pitchFamily="18" charset="0"/>
              </a:rPr>
              <a:t>işçilere</a:t>
            </a:r>
            <a:r>
              <a:rPr lang="tr-TR" dirty="0">
                <a:latin typeface="Garamond" panose="02020404030301010803" pitchFamily="18" charset="0"/>
              </a:rPr>
              <a:t> </a:t>
            </a:r>
            <a:r>
              <a:rPr lang="sv-SE" dirty="0">
                <a:latin typeface="Garamond" panose="02020404030301010803" pitchFamily="18" charset="0"/>
              </a:rPr>
              <a:t>hasta, izinli veya sair sebeplerle mazeretli </a:t>
            </a:r>
            <a:r>
              <a:rPr lang="sv-SE" dirty="0" smtClean="0">
                <a:latin typeface="Garamond" panose="02020404030301010803" pitchFamily="18" charset="0"/>
              </a:rPr>
              <a:t>olduğu</a:t>
            </a:r>
            <a:r>
              <a:rPr lang="tr-TR" dirty="0" smtClean="0">
                <a:latin typeface="Garamond" panose="02020404030301010803" pitchFamily="18" charset="0"/>
              </a:rPr>
              <a:t> günlerde de ücret ödeneceği için bu işçilere bu günler için eksik gün bildirimi yapılmadan sigorta günü ve </a:t>
            </a:r>
            <a:r>
              <a:rPr lang="tr-TR" dirty="0">
                <a:latin typeface="Garamond" panose="02020404030301010803" pitchFamily="18" charset="0"/>
              </a:rPr>
              <a:t>prime esas kazanç bildirimi </a:t>
            </a:r>
            <a:r>
              <a:rPr lang="tr-TR" dirty="0" smtClean="0">
                <a:latin typeface="Garamond" panose="02020404030301010803" pitchFamily="18" charset="0"/>
              </a:rPr>
              <a:t>yapılmalıdır.</a:t>
            </a:r>
            <a:endParaRPr lang="tr-TR" dirty="0">
              <a:latin typeface="Garamond" panose="02020404030301010803" pitchFamily="18" charset="0"/>
            </a:endParaRPr>
          </a:p>
        </p:txBody>
      </p:sp>
    </p:spTree>
    <p:extLst>
      <p:ext uri="{BB962C8B-B14F-4D97-AF65-F5344CB8AC3E}">
        <p14:creationId xmlns:p14="http://schemas.microsoft.com/office/powerpoint/2010/main" val="3975277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17</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939550" y="6399756"/>
            <a:ext cx="625472"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16/37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34511" y="112526"/>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a:p>
            <a:pPr>
              <a:lnSpc>
                <a:spcPct val="145000"/>
              </a:lnSpc>
              <a:defRPr/>
            </a:pPr>
            <a:r>
              <a:rPr lang="tr-TR" sz="1800" dirty="0" smtClean="0">
                <a:effectLst>
                  <a:outerShdw blurRad="38100" dist="38100" dir="2700000" algn="tl">
                    <a:srgbClr val="000000">
                      <a:alpha val="43137"/>
                    </a:srgbClr>
                  </a:outerShdw>
                </a:effectLst>
                <a:latin typeface="Times New Roman" panose="02020603050405020304" pitchFamily="18" charset="0"/>
              </a:rPr>
              <a:t>Sektöre Özgü Bazı Düzenlemeler</a:t>
            </a:r>
          </a:p>
        </p:txBody>
      </p:sp>
      <p:sp>
        <p:nvSpPr>
          <p:cNvPr id="2" name="Metin kutusu 1"/>
          <p:cNvSpPr txBox="1"/>
          <p:nvPr/>
        </p:nvSpPr>
        <p:spPr>
          <a:xfrm>
            <a:off x="933796" y="1474573"/>
            <a:ext cx="10420004" cy="3693319"/>
          </a:xfrm>
          <a:prstGeom prst="rect">
            <a:avLst/>
          </a:prstGeom>
          <a:noFill/>
        </p:spPr>
        <p:txBody>
          <a:bodyPr wrap="square" rtlCol="0">
            <a:spAutoFit/>
          </a:bodyPr>
          <a:lstStyle/>
          <a:p>
            <a:pPr marL="285750" indent="-285750">
              <a:buFont typeface="Wingdings" panose="05000000000000000000" pitchFamily="2" charset="2"/>
              <a:buChar char="v"/>
            </a:pPr>
            <a:r>
              <a:rPr lang="tr-TR" b="1" dirty="0" smtClean="0">
                <a:latin typeface="Garamond" panose="02020404030301010803" pitchFamily="18" charset="0"/>
              </a:rPr>
              <a:t>Ücret ve Sigorta Primi</a:t>
            </a:r>
            <a:endParaRPr lang="tr-TR" dirty="0">
              <a:latin typeface="Garamond" panose="02020404030301010803" pitchFamily="18" charset="0"/>
            </a:endParaRPr>
          </a:p>
          <a:p>
            <a:pPr algn="just"/>
            <a:r>
              <a:rPr lang="tr-TR" dirty="0" smtClean="0">
                <a:latin typeface="Garamond" panose="02020404030301010803" pitchFamily="18" charset="0"/>
              </a:rPr>
              <a:t>	</a:t>
            </a:r>
          </a:p>
          <a:p>
            <a:pPr algn="just"/>
            <a:r>
              <a:rPr lang="tr-TR" dirty="0">
                <a:latin typeface="Garamond" panose="02020404030301010803" pitchFamily="18" charset="0"/>
              </a:rPr>
              <a:t>	</a:t>
            </a:r>
            <a:r>
              <a:rPr lang="tr-TR" b="1" dirty="0" smtClean="0">
                <a:latin typeface="Garamond" panose="02020404030301010803" pitchFamily="18" charset="0"/>
              </a:rPr>
              <a:t>Kısmi süreli </a:t>
            </a:r>
            <a:r>
              <a:rPr lang="tr-TR" b="1" dirty="0">
                <a:latin typeface="Garamond" panose="02020404030301010803" pitchFamily="18" charset="0"/>
              </a:rPr>
              <a:t>çalışan </a:t>
            </a:r>
            <a:r>
              <a:rPr lang="tr-TR" b="1" dirty="0" smtClean="0">
                <a:latin typeface="Garamond" panose="02020404030301010803" pitchFamily="18" charset="0"/>
              </a:rPr>
              <a:t>uzman ve usta öğreticilerin </a:t>
            </a:r>
            <a:r>
              <a:rPr lang="tr-TR" dirty="0">
                <a:latin typeface="Garamond" panose="02020404030301010803" pitchFamily="18" charset="0"/>
              </a:rPr>
              <a:t>aylık brüt ücreti, ay içinde girdiği toplam ders saati ile </a:t>
            </a:r>
            <a:r>
              <a:rPr lang="tr-TR" dirty="0" smtClean="0">
                <a:latin typeface="Garamond" panose="02020404030301010803" pitchFamily="18" charset="0"/>
              </a:rPr>
              <a:t>ek ders </a:t>
            </a:r>
            <a:r>
              <a:rPr lang="tr-TR" dirty="0">
                <a:latin typeface="Garamond" panose="02020404030301010803" pitchFamily="18" charset="0"/>
              </a:rPr>
              <a:t>saati ücretinin çarpılması yöntemiyle hesaplanacaktır. Bu çalışanların prim ödeme gün sayısı </a:t>
            </a:r>
            <a:r>
              <a:rPr lang="tr-TR" dirty="0" smtClean="0">
                <a:latin typeface="Garamond" panose="02020404030301010803" pitchFamily="18" charset="0"/>
              </a:rPr>
              <a:t>30 günü </a:t>
            </a:r>
            <a:r>
              <a:rPr lang="tr-TR" dirty="0">
                <a:latin typeface="Garamond" panose="02020404030301010803" pitchFamily="18" charset="0"/>
              </a:rPr>
              <a:t>aşmamak kaydıyla, bir takvim ayı içerisinde hak kazandıkları brüt ek ders ücreti toplam </a:t>
            </a:r>
            <a:r>
              <a:rPr lang="tr-TR" dirty="0" smtClean="0">
                <a:latin typeface="Garamond" panose="02020404030301010803" pitchFamily="18" charset="0"/>
              </a:rPr>
              <a:t>tutarının, brüt </a:t>
            </a:r>
            <a:r>
              <a:rPr lang="tr-TR" dirty="0">
                <a:latin typeface="Garamond" panose="02020404030301010803" pitchFamily="18" charset="0"/>
              </a:rPr>
              <a:t>asgari ücretin günlük tutarına bölünmesi sonucu bulunur. Bu şekilde yapılacak hesaplamalarda </a:t>
            </a:r>
            <a:r>
              <a:rPr lang="tr-TR" dirty="0" smtClean="0">
                <a:latin typeface="Garamond" panose="02020404030301010803" pitchFamily="18" charset="0"/>
              </a:rPr>
              <a:t>tam sayıdan </a:t>
            </a:r>
            <a:r>
              <a:rPr lang="tr-TR" dirty="0">
                <a:latin typeface="Garamond" panose="02020404030301010803" pitchFamily="18" charset="0"/>
              </a:rPr>
              <a:t>sonraki küsuratlar dikkate alınmaz</a:t>
            </a:r>
            <a:r>
              <a:rPr lang="tr-TR" dirty="0" smtClean="0">
                <a:latin typeface="Garamond" panose="02020404030301010803" pitchFamily="18" charset="0"/>
              </a:rPr>
              <a:t>.</a:t>
            </a:r>
          </a:p>
          <a:p>
            <a:pPr algn="just"/>
            <a:r>
              <a:rPr lang="tr-TR" dirty="0">
                <a:latin typeface="Garamond" panose="02020404030301010803" pitchFamily="18" charset="0"/>
              </a:rPr>
              <a:t>	</a:t>
            </a:r>
            <a:endParaRPr lang="tr-TR" dirty="0" smtClean="0">
              <a:latin typeface="Garamond" panose="02020404030301010803" pitchFamily="18" charset="0"/>
            </a:endParaRPr>
          </a:p>
          <a:p>
            <a:pPr algn="just"/>
            <a:r>
              <a:rPr lang="tr-TR" dirty="0" smtClean="0">
                <a:latin typeface="Garamond" panose="02020404030301010803" pitchFamily="18" charset="0"/>
              </a:rPr>
              <a:t>	</a:t>
            </a:r>
            <a:r>
              <a:rPr lang="tr-TR" dirty="0">
                <a:latin typeface="Garamond" panose="02020404030301010803" pitchFamily="18" charset="0"/>
              </a:rPr>
              <a:t> </a:t>
            </a:r>
            <a:r>
              <a:rPr lang="tr-TR" b="1" dirty="0">
                <a:latin typeface="Garamond" panose="02020404030301010803" pitchFamily="18" charset="0"/>
              </a:rPr>
              <a:t>Kısmi süreli olarak çalışan (ders saati ücretli öğretmenler dahil</a:t>
            </a:r>
            <a:r>
              <a:rPr lang="tr-TR" b="1" dirty="0" smtClean="0">
                <a:latin typeface="Garamond" panose="02020404030301010803" pitchFamily="18" charset="0"/>
              </a:rPr>
              <a:t>) diğer </a:t>
            </a:r>
            <a:r>
              <a:rPr lang="tr-TR" b="1" dirty="0">
                <a:latin typeface="Garamond" panose="02020404030301010803" pitchFamily="18" charset="0"/>
              </a:rPr>
              <a:t>işçilerin </a:t>
            </a:r>
            <a:r>
              <a:rPr lang="tr-TR" dirty="0">
                <a:latin typeface="Garamond" panose="02020404030301010803" pitchFamily="18" charset="0"/>
              </a:rPr>
              <a:t>prim ödeme gün </a:t>
            </a:r>
            <a:r>
              <a:rPr lang="tr-TR" dirty="0" smtClean="0">
                <a:latin typeface="Garamond" panose="02020404030301010803" pitchFamily="18" charset="0"/>
              </a:rPr>
              <a:t>sayıları ise, </a:t>
            </a:r>
            <a:r>
              <a:rPr lang="tr-TR" dirty="0">
                <a:latin typeface="Garamond" panose="02020404030301010803" pitchFamily="18" charset="0"/>
              </a:rPr>
              <a:t>5510 sayılı Kanunun 80’inci maddesinin birinci fıkrasının h bendi ile Sosyal Sigorta İşlemleri Yönetmeliğinin 101’inci maddesi doğrultusunda ay içindeki toplam çalışma saati süresinin </a:t>
            </a:r>
            <a:r>
              <a:rPr lang="tr-TR" dirty="0" smtClean="0">
                <a:latin typeface="Garamond" panose="02020404030301010803" pitchFamily="18" charset="0"/>
              </a:rPr>
              <a:t>günlük </a:t>
            </a:r>
            <a:r>
              <a:rPr lang="tr-TR" dirty="0">
                <a:latin typeface="Garamond" panose="02020404030301010803" pitchFamily="18" charset="0"/>
              </a:rPr>
              <a:t>çalışma </a:t>
            </a:r>
            <a:r>
              <a:rPr lang="tr-TR" dirty="0" smtClean="0">
                <a:latin typeface="Garamond" panose="02020404030301010803" pitchFamily="18" charset="0"/>
              </a:rPr>
              <a:t>saatine (7,5 saate) </a:t>
            </a:r>
            <a:r>
              <a:rPr lang="tr-TR" dirty="0">
                <a:latin typeface="Garamond" panose="02020404030301010803" pitchFamily="18" charset="0"/>
              </a:rPr>
              <a:t>bölünmesi suretiyle bulunur. Bu şekildeki hesaplamada gün kesirleri bir gün kabul edilir.</a:t>
            </a:r>
          </a:p>
          <a:p>
            <a:pPr algn="just"/>
            <a:r>
              <a:rPr lang="tr-TR" dirty="0" smtClean="0">
                <a:latin typeface="Garamond" panose="02020404030301010803" pitchFamily="18" charset="0"/>
              </a:rPr>
              <a:t> </a:t>
            </a:r>
            <a:endParaRPr lang="tr-TR" dirty="0">
              <a:latin typeface="Garamond" panose="02020404030301010803" pitchFamily="18" charset="0"/>
            </a:endParaRPr>
          </a:p>
        </p:txBody>
      </p:sp>
    </p:spTree>
    <p:extLst>
      <p:ext uri="{BB962C8B-B14F-4D97-AF65-F5344CB8AC3E}">
        <p14:creationId xmlns:p14="http://schemas.microsoft.com/office/powerpoint/2010/main" val="2240122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18</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939550" y="6399756"/>
            <a:ext cx="625472"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17/37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34511" y="112526"/>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a:p>
            <a:pPr>
              <a:lnSpc>
                <a:spcPct val="145000"/>
              </a:lnSpc>
              <a:defRPr/>
            </a:pPr>
            <a:r>
              <a:rPr lang="tr-TR" sz="1800" dirty="0" smtClean="0">
                <a:effectLst>
                  <a:outerShdw blurRad="38100" dist="38100" dir="2700000" algn="tl">
                    <a:srgbClr val="000000">
                      <a:alpha val="43137"/>
                    </a:srgbClr>
                  </a:outerShdw>
                </a:effectLst>
                <a:latin typeface="Times New Roman" panose="02020603050405020304" pitchFamily="18" charset="0"/>
              </a:rPr>
              <a:t>Sektöre Özgü Bazı Düzenlemeler</a:t>
            </a:r>
          </a:p>
        </p:txBody>
      </p:sp>
      <p:sp>
        <p:nvSpPr>
          <p:cNvPr id="2" name="Metin kutusu 1"/>
          <p:cNvSpPr txBox="1"/>
          <p:nvPr/>
        </p:nvSpPr>
        <p:spPr>
          <a:xfrm>
            <a:off x="933796" y="1474573"/>
            <a:ext cx="10420004" cy="3693319"/>
          </a:xfrm>
          <a:prstGeom prst="rect">
            <a:avLst/>
          </a:prstGeom>
          <a:noFill/>
        </p:spPr>
        <p:txBody>
          <a:bodyPr wrap="square" rtlCol="0">
            <a:spAutoFit/>
          </a:bodyPr>
          <a:lstStyle/>
          <a:p>
            <a:pPr marL="285750" indent="-285750">
              <a:buFont typeface="Wingdings" panose="05000000000000000000" pitchFamily="2" charset="2"/>
              <a:buChar char="v"/>
            </a:pPr>
            <a:r>
              <a:rPr lang="tr-TR" b="1" dirty="0" smtClean="0">
                <a:latin typeface="Garamond" panose="02020404030301010803" pitchFamily="18" charset="0"/>
              </a:rPr>
              <a:t>İş Sözleşmesi Türü (Belirli/Belirsiz)</a:t>
            </a:r>
          </a:p>
          <a:p>
            <a:pPr algn="just"/>
            <a:endParaRPr lang="tr-TR" dirty="0">
              <a:latin typeface="Garamond" panose="02020404030301010803" pitchFamily="18" charset="0"/>
            </a:endParaRPr>
          </a:p>
          <a:p>
            <a:pPr algn="just"/>
            <a:r>
              <a:rPr lang="tr-TR" dirty="0" smtClean="0">
                <a:latin typeface="Garamond" panose="02020404030301010803" pitchFamily="18" charset="0"/>
              </a:rPr>
              <a:t>	İş </a:t>
            </a:r>
            <a:r>
              <a:rPr lang="tr-TR" dirty="0">
                <a:latin typeface="Garamond" panose="02020404030301010803" pitchFamily="18" charset="0"/>
              </a:rPr>
              <a:t>Kanununa göre; İş ilişkisinin bir süreye bağlı olarak yapılmadığı halde sözleşme belirsiz süreli sayılır. Belirli süreli işlerde veya belli bir işin tamamlanması veya belirli bir olgunun ortaya çıkması gibi objektif koşullara bağlı olarak işveren ile işçi arasında yazılı şekilde yapılan iş sözleşmesi belirli süreli iş </a:t>
            </a:r>
            <a:r>
              <a:rPr lang="tr-TR" dirty="0" smtClean="0">
                <a:latin typeface="Garamond" panose="02020404030301010803" pitchFamily="18" charset="0"/>
              </a:rPr>
              <a:t>sözleşmesidir. Belirli </a:t>
            </a:r>
            <a:r>
              <a:rPr lang="tr-TR" dirty="0">
                <a:latin typeface="Garamond" panose="02020404030301010803" pitchFamily="18" charset="0"/>
              </a:rPr>
              <a:t>süreli iş sözleşmesi, esaslı bir neden olmadıkça, birden fazla üst üste (zincirleme) yapılamaz. Aksi halde iş sözleşmesi başlangıçtan itibaren belirsiz süreli kabul </a:t>
            </a:r>
            <a:r>
              <a:rPr lang="tr-TR" dirty="0" smtClean="0">
                <a:latin typeface="Garamond" panose="02020404030301010803" pitchFamily="18" charset="0"/>
              </a:rPr>
              <a:t>edilir. Esaslı </a:t>
            </a:r>
            <a:r>
              <a:rPr lang="tr-TR" dirty="0">
                <a:latin typeface="Garamond" panose="02020404030301010803" pitchFamily="18" charset="0"/>
              </a:rPr>
              <a:t>nedene dayalı zincirleme iş sözleşmeleri, belirli süreli olma özelliğini korurlar.</a:t>
            </a:r>
          </a:p>
          <a:p>
            <a:pPr algn="just"/>
            <a:r>
              <a:rPr lang="tr-TR" dirty="0">
                <a:latin typeface="Garamond" panose="02020404030301010803" pitchFamily="18" charset="0"/>
              </a:rPr>
              <a:t>	E</a:t>
            </a:r>
            <a:r>
              <a:rPr lang="tr-TR" dirty="0" smtClean="0">
                <a:latin typeface="Garamond" panose="02020404030301010803" pitchFamily="18" charset="0"/>
              </a:rPr>
              <a:t>ğitim öğretim faaliyetinin belirli bir süreye bağlı olmayan devamlılık arz eden bir iş olmasına rağmen, 5580 sayılı Özel Öğretim Kurumları Kanunu ve MEB Özel Öğretim Kurumları Yönetmeliğindeki özel </a:t>
            </a:r>
            <a:r>
              <a:rPr lang="tr-TR" dirty="0">
                <a:latin typeface="Garamond" panose="02020404030301010803" pitchFamily="18" charset="0"/>
              </a:rPr>
              <a:t>hükümler nedeniyle </a:t>
            </a:r>
            <a:r>
              <a:rPr lang="tr-TR" dirty="0" smtClean="0">
                <a:latin typeface="Garamond" panose="02020404030301010803" pitchFamily="18" charset="0"/>
              </a:rPr>
              <a:t>özel okullardaki </a:t>
            </a:r>
            <a:r>
              <a:rPr lang="tr-TR" dirty="0">
                <a:latin typeface="Garamond" panose="02020404030301010803" pitchFamily="18" charset="0"/>
              </a:rPr>
              <a:t>eğitim </a:t>
            </a:r>
            <a:r>
              <a:rPr lang="tr-TR" dirty="0" smtClean="0">
                <a:latin typeface="Garamond" panose="02020404030301010803" pitchFamily="18" charset="0"/>
              </a:rPr>
              <a:t>personeliyle istisnalar dışında en az bir yıllık </a:t>
            </a:r>
            <a:r>
              <a:rPr lang="tr-TR" b="1" dirty="0" smtClean="0">
                <a:latin typeface="Garamond" panose="02020404030301010803" pitchFamily="18" charset="0"/>
              </a:rPr>
              <a:t>belirli süreli iş sözleşmesi </a:t>
            </a:r>
            <a:r>
              <a:rPr lang="tr-TR" dirty="0" smtClean="0">
                <a:latin typeface="Garamond" panose="02020404030301010803" pitchFamily="18" charset="0"/>
              </a:rPr>
              <a:t>düzenlenmektedir. Yargıtay konuyla ilgili içtihadı birleştirme kararıyla da eğitim personelinin iş sözleşmesi türünün belirli süreli olduğunu belirtmiştir.</a:t>
            </a:r>
            <a:endParaRPr lang="tr-TR" dirty="0">
              <a:latin typeface="Garamond" panose="02020404030301010803" pitchFamily="18" charset="0"/>
            </a:endParaRPr>
          </a:p>
        </p:txBody>
      </p:sp>
    </p:spTree>
    <p:extLst>
      <p:ext uri="{BB962C8B-B14F-4D97-AF65-F5344CB8AC3E}">
        <p14:creationId xmlns:p14="http://schemas.microsoft.com/office/powerpoint/2010/main" val="3305748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19</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939550" y="6399756"/>
            <a:ext cx="625472"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18/37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34511" y="112526"/>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a:p>
            <a:pPr>
              <a:lnSpc>
                <a:spcPct val="145000"/>
              </a:lnSpc>
              <a:defRPr/>
            </a:pPr>
            <a:r>
              <a:rPr lang="tr-TR" sz="1800" dirty="0" smtClean="0">
                <a:effectLst>
                  <a:outerShdw blurRad="38100" dist="38100" dir="2700000" algn="tl">
                    <a:srgbClr val="000000">
                      <a:alpha val="43137"/>
                    </a:srgbClr>
                  </a:outerShdw>
                </a:effectLst>
                <a:latin typeface="Times New Roman" panose="02020603050405020304" pitchFamily="18" charset="0"/>
              </a:rPr>
              <a:t>Sektöre Özgü Bazı Düzenlemeler</a:t>
            </a:r>
          </a:p>
        </p:txBody>
      </p:sp>
      <p:sp>
        <p:nvSpPr>
          <p:cNvPr id="2" name="Metin kutusu 1"/>
          <p:cNvSpPr txBox="1"/>
          <p:nvPr/>
        </p:nvSpPr>
        <p:spPr>
          <a:xfrm>
            <a:off x="933796" y="1474573"/>
            <a:ext cx="10420004" cy="5078313"/>
          </a:xfrm>
          <a:prstGeom prst="rect">
            <a:avLst/>
          </a:prstGeom>
          <a:noFill/>
        </p:spPr>
        <p:txBody>
          <a:bodyPr wrap="square" rtlCol="0">
            <a:spAutoFit/>
          </a:bodyPr>
          <a:lstStyle/>
          <a:p>
            <a:pPr marL="285750" indent="-285750">
              <a:buFont typeface="Wingdings" panose="05000000000000000000" pitchFamily="2" charset="2"/>
              <a:buChar char="v"/>
            </a:pPr>
            <a:r>
              <a:rPr lang="tr-TR" b="1" dirty="0" smtClean="0">
                <a:latin typeface="Garamond" panose="02020404030301010803" pitchFamily="18" charset="0"/>
              </a:rPr>
              <a:t>İş Sözleşmesi Türü (Tam/Kısmi)</a:t>
            </a:r>
            <a:endParaRPr lang="tr-TR" dirty="0">
              <a:latin typeface="Garamond" panose="02020404030301010803" pitchFamily="18" charset="0"/>
            </a:endParaRPr>
          </a:p>
          <a:p>
            <a:pPr algn="just"/>
            <a:r>
              <a:rPr lang="tr-TR" dirty="0">
                <a:latin typeface="Garamond" panose="02020404030301010803" pitchFamily="18" charset="0"/>
              </a:rPr>
              <a:t>	İş Kanununa göre; İşçinin normal haftalık çalışma süresinin, tam süreli iş sözleşmesiyle çalışan emsal işçiye göre </a:t>
            </a:r>
            <a:r>
              <a:rPr lang="tr-TR" b="1" dirty="0">
                <a:latin typeface="Garamond" panose="02020404030301010803" pitchFamily="18" charset="0"/>
              </a:rPr>
              <a:t>önemli ölçüde daha az (üçte ikisi oranına </a:t>
            </a:r>
            <a:r>
              <a:rPr lang="tr-TR" b="1" dirty="0" smtClean="0">
                <a:latin typeface="Garamond" panose="02020404030301010803" pitchFamily="18" charset="0"/>
              </a:rPr>
              <a:t>kadar)</a:t>
            </a:r>
            <a:r>
              <a:rPr lang="tr-TR" dirty="0" smtClean="0">
                <a:latin typeface="Garamond" panose="02020404030301010803" pitchFamily="18" charset="0"/>
              </a:rPr>
              <a:t> </a:t>
            </a:r>
            <a:r>
              <a:rPr lang="tr-TR" dirty="0">
                <a:latin typeface="Garamond" panose="02020404030301010803" pitchFamily="18" charset="0"/>
              </a:rPr>
              <a:t>belirlenmesi durumunda sözleşme kısmî süreli iş </a:t>
            </a:r>
            <a:r>
              <a:rPr lang="tr-TR" dirty="0" smtClean="0">
                <a:latin typeface="Garamond" panose="02020404030301010803" pitchFamily="18" charset="0"/>
              </a:rPr>
              <a:t>sözleşmesidir. Kısmî </a:t>
            </a:r>
            <a:r>
              <a:rPr lang="tr-TR" dirty="0">
                <a:latin typeface="Garamond" panose="02020404030301010803" pitchFamily="18" charset="0"/>
              </a:rPr>
              <a:t>süreli iş sözleşmesi ile çalıştırılan işçi, ayırımı haklı kılan bir neden olmadıkça, salt iş sözleşmesinin kısmî süreli olmasından dolayı tam süreli emsal işçiye göre farklı işleme tâbi tutulamaz. Kısmî süreli çalışan işçinin ücret ve paraya ilişkin bölünebilir menfaatleri, tam süreli emsal işçiye göre çalıştığı süreye orantılı olarak </a:t>
            </a:r>
            <a:r>
              <a:rPr lang="tr-TR" dirty="0" smtClean="0">
                <a:latin typeface="Garamond" panose="02020404030301010803" pitchFamily="18" charset="0"/>
              </a:rPr>
              <a:t>ödenir. Emsal </a:t>
            </a:r>
            <a:r>
              <a:rPr lang="tr-TR" dirty="0">
                <a:latin typeface="Garamond" panose="02020404030301010803" pitchFamily="18" charset="0"/>
              </a:rPr>
              <a:t>işçi, işyerinde aynı veya benzeri işte tam süreli çalıştırılan işçidir. </a:t>
            </a:r>
            <a:endParaRPr lang="tr-TR" dirty="0" smtClean="0">
              <a:latin typeface="Garamond" panose="02020404030301010803" pitchFamily="18" charset="0"/>
            </a:endParaRPr>
          </a:p>
          <a:p>
            <a:pPr algn="just"/>
            <a:r>
              <a:rPr lang="tr-TR" dirty="0">
                <a:latin typeface="Garamond" panose="02020404030301010803" pitchFamily="18" charset="0"/>
              </a:rPr>
              <a:t>	</a:t>
            </a:r>
            <a:r>
              <a:rPr lang="tr-TR" dirty="0" smtClean="0">
                <a:latin typeface="Garamond" panose="02020404030301010803" pitchFamily="18" charset="0"/>
              </a:rPr>
              <a:t>Özel okullarda ders saati ücretli eğitim personelleri, genellikle kısmi süreli olarak istihdam edilmekte ve buna göre ücret ve sigorta işlemleri yapılmaktadır. Bu personellerin kısmi süreli olarak kabul edilebilmesi için haftalık çalışma sürelerinin işyerindeki emsal personelin haftalık çalışma süresinin 2/3’ünü geçmemelidir. Eğitim personelinin haftalık </a:t>
            </a:r>
            <a:r>
              <a:rPr lang="tr-TR" dirty="0">
                <a:latin typeface="Garamond" panose="02020404030301010803" pitchFamily="18" charset="0"/>
              </a:rPr>
              <a:t>çalışma süresi, girdiği dersler ve ders dışı faaliyetler dikkate alınarak </a:t>
            </a:r>
            <a:r>
              <a:rPr lang="tr-TR" dirty="0" smtClean="0">
                <a:latin typeface="Garamond" panose="02020404030301010803" pitchFamily="18" charset="0"/>
              </a:rPr>
              <a:t>belirlendiğinden, 2/3 sınırının hem haftalık çalışma süresi hem de haftalık ders saati sayısı üzerinden değerlendirilmelidir. 5580 sayılı Kanun ve ilgili Yönetmeliğe göre tam süreli çalışan kadrolu bir eğitim personeli en fazla haftalık 40 derse girebilmektedir, yine 4857 sayılı İş Kanunu bakımından </a:t>
            </a:r>
            <a:r>
              <a:rPr lang="tr-TR" dirty="0">
                <a:latin typeface="Garamond" panose="02020404030301010803" pitchFamily="18" charset="0"/>
              </a:rPr>
              <a:t>tam süreli çalışan kadrolu bir eğitim </a:t>
            </a:r>
            <a:r>
              <a:rPr lang="tr-TR" dirty="0" smtClean="0">
                <a:latin typeface="Garamond" panose="02020404030301010803" pitchFamily="18" charset="0"/>
              </a:rPr>
              <a:t>personelinin haftalık çalışma süresi de en çok 45 saattir. 5580 ve 4857 sayılı Kanunlardaki üst sınırlar dikkate alındığında, özel okullarda ders saati ücretli eğitim personellerinin kısmi süreli olarak değerlendirilebilmesi için haftalık ders saatinin 26’yı haftalık çalışma süresinin de 30 saati aşmamalıdır. Bu sınırları aşan eğitim personelinin her hâlükârda tam süreli olarak dikkate alınarak ücret ve sigorta işlemleri yapılmalıdır.</a:t>
            </a:r>
            <a:endParaRPr lang="tr-TR" dirty="0">
              <a:latin typeface="Garamond" panose="02020404030301010803" pitchFamily="18" charset="0"/>
            </a:endParaRPr>
          </a:p>
        </p:txBody>
      </p:sp>
    </p:spTree>
    <p:extLst>
      <p:ext uri="{BB962C8B-B14F-4D97-AF65-F5344CB8AC3E}">
        <p14:creationId xmlns:p14="http://schemas.microsoft.com/office/powerpoint/2010/main" val="1481399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2</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55"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1013800" y="6399756"/>
            <a:ext cx="551221"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1/37</a:t>
            </a:r>
            <a:endParaRPr lang="tr-TR" sz="1400" b="1" dirty="0">
              <a:solidFill>
                <a:schemeClr val="bg1">
                  <a:lumMod val="95000"/>
                </a:schemeClr>
              </a:solidFill>
              <a:latin typeface="Garamond" panose="02020404030301010803" pitchFamily="18" charset="0"/>
            </a:endParaRPr>
          </a:p>
        </p:txBody>
      </p:sp>
      <p:sp>
        <p:nvSpPr>
          <p:cNvPr id="6" name="Unvan 2">
            <a:extLst>
              <a:ext uri="{FF2B5EF4-FFF2-40B4-BE49-F238E27FC236}">
                <a16:creationId xmlns:a16="http://schemas.microsoft.com/office/drawing/2014/main" id="{7554ECF3-B496-43D1-BCAA-3EB466CC6443}"/>
              </a:ext>
            </a:extLst>
          </p:cNvPr>
          <p:cNvSpPr txBox="1">
            <a:spLocks/>
          </p:cNvSpPr>
          <p:nvPr/>
        </p:nvSpPr>
        <p:spPr>
          <a:xfrm>
            <a:off x="1767761" y="160047"/>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endParaRPr lang="tr-TR" sz="1800" dirty="0">
              <a:effectLst>
                <a:outerShdw blurRad="38100" dist="38100" dir="2700000" algn="tl">
                  <a:srgbClr val="000000">
                    <a:alpha val="43137"/>
                  </a:srgbClr>
                </a:outerShdw>
              </a:effectLst>
              <a:latin typeface="Times New Roman" panose="02020603050405020304" pitchFamily="18" charset="0"/>
            </a:endParaRPr>
          </a:p>
        </p:txBody>
      </p:sp>
      <p:sp>
        <p:nvSpPr>
          <p:cNvPr id="9" name="Metin kutusu 8">
            <a:extLst>
              <a:ext uri="{FF2B5EF4-FFF2-40B4-BE49-F238E27FC236}">
                <a16:creationId xmlns:a16="http://schemas.microsoft.com/office/drawing/2014/main" id="{5D0E5F29-F5A4-486A-869F-A709D099C4CD}"/>
              </a:ext>
            </a:extLst>
          </p:cNvPr>
          <p:cNvSpPr txBox="1"/>
          <p:nvPr/>
        </p:nvSpPr>
        <p:spPr>
          <a:xfrm>
            <a:off x="574400" y="1615443"/>
            <a:ext cx="10439400" cy="400110"/>
          </a:xfrm>
          <a:prstGeom prst="rect">
            <a:avLst/>
          </a:prstGeom>
          <a:solidFill>
            <a:srgbClr val="990000"/>
          </a:solidFill>
        </p:spPr>
        <p:txBody>
          <a:bodyPr wrap="square">
            <a:spAutoFit/>
          </a:bodyPr>
          <a:lstStyle/>
          <a:p>
            <a:pPr marL="0" indent="0" algn="ctr">
              <a:buNone/>
            </a:pPr>
            <a:r>
              <a:rPr lang="tr-TR" sz="2000" b="1" dirty="0" smtClean="0">
                <a:solidFill>
                  <a:schemeClr val="bg1"/>
                </a:solidFill>
                <a:latin typeface="Garamond" panose="02020404030301010803" pitchFamily="18" charset="0"/>
              </a:rPr>
              <a:t>SUNUM PLANI</a:t>
            </a:r>
            <a:endParaRPr lang="tr-TR" sz="2000" b="1" dirty="0">
              <a:solidFill>
                <a:schemeClr val="bg1"/>
              </a:solidFill>
              <a:latin typeface="Garamond" panose="02020404030301010803" pitchFamily="18" charset="0"/>
            </a:endParaRPr>
          </a:p>
        </p:txBody>
      </p:sp>
      <p:sp>
        <p:nvSpPr>
          <p:cNvPr id="3" name="Yuvarlatılmış Dikdörtgen 2"/>
          <p:cNvSpPr/>
          <p:nvPr/>
        </p:nvSpPr>
        <p:spPr>
          <a:xfrm>
            <a:off x="574400" y="2402378"/>
            <a:ext cx="2468058" cy="3707477"/>
          </a:xfrm>
          <a:prstGeom prst="round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smtClean="0">
              <a:solidFill>
                <a:schemeClr val="bg1"/>
              </a:solidFill>
              <a:latin typeface="Garamond" panose="02020404030301010803" pitchFamily="18" charset="0"/>
            </a:endParaRPr>
          </a:p>
          <a:p>
            <a:pPr algn="ctr"/>
            <a:r>
              <a:rPr lang="tr-TR" dirty="0" smtClean="0">
                <a:solidFill>
                  <a:schemeClr val="bg1"/>
                </a:solidFill>
                <a:latin typeface="Garamond" panose="02020404030301010803" pitchFamily="18" charset="0"/>
              </a:rPr>
              <a:t>Rehberlik ve Teftiş Başkanlığının Yapısı</a:t>
            </a:r>
          </a:p>
          <a:p>
            <a:endParaRPr lang="tr-TR" dirty="0">
              <a:solidFill>
                <a:schemeClr val="bg1"/>
              </a:solidFill>
              <a:latin typeface="Garamond" panose="02020404030301010803" pitchFamily="18" charset="0"/>
            </a:endParaRPr>
          </a:p>
        </p:txBody>
      </p:sp>
      <p:sp>
        <p:nvSpPr>
          <p:cNvPr id="10" name="Yuvarlatılmış Dikdörtgen 9"/>
          <p:cNvSpPr/>
          <p:nvPr/>
        </p:nvSpPr>
        <p:spPr>
          <a:xfrm>
            <a:off x="4625469" y="2402377"/>
            <a:ext cx="2468058" cy="3707477"/>
          </a:xfrm>
          <a:prstGeom prst="round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latin typeface="Garamond" panose="02020404030301010803" pitchFamily="18" charset="0"/>
              </a:rPr>
              <a:t>Teftiş Faaliyetleri</a:t>
            </a:r>
            <a:endParaRPr lang="tr-TR" dirty="0">
              <a:latin typeface="Garamond" panose="02020404030301010803" pitchFamily="18" charset="0"/>
            </a:endParaRPr>
          </a:p>
        </p:txBody>
      </p:sp>
      <p:sp>
        <p:nvSpPr>
          <p:cNvPr id="11" name="Yuvarlatılmış Dikdörtgen 10"/>
          <p:cNvSpPr/>
          <p:nvPr/>
        </p:nvSpPr>
        <p:spPr>
          <a:xfrm>
            <a:off x="8545742" y="2417338"/>
            <a:ext cx="2468058" cy="3707477"/>
          </a:xfrm>
          <a:prstGeom prst="round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latin typeface="Garamond" panose="02020404030301010803" pitchFamily="18" charset="0"/>
              </a:rPr>
              <a:t>Eğitim Sektöründe Çalışma Koşullarının İyileştirilmesi Programlı Teftişi</a:t>
            </a:r>
            <a:endParaRPr lang="tr-TR" dirty="0">
              <a:latin typeface="Garamond" panose="02020404030301010803" pitchFamily="18" charset="0"/>
            </a:endParaRPr>
          </a:p>
        </p:txBody>
      </p:sp>
      <p:sp>
        <p:nvSpPr>
          <p:cNvPr id="8" name="Sağ Ok 7"/>
          <p:cNvSpPr/>
          <p:nvPr/>
        </p:nvSpPr>
        <p:spPr>
          <a:xfrm>
            <a:off x="3453785" y="4148049"/>
            <a:ext cx="825473" cy="21613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a:off x="7439738" y="4148049"/>
            <a:ext cx="825473" cy="21613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59351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20</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881360" y="6399756"/>
            <a:ext cx="683661"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19/37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34511" y="112526"/>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a:p>
            <a:pPr>
              <a:lnSpc>
                <a:spcPct val="145000"/>
              </a:lnSpc>
              <a:defRPr/>
            </a:pPr>
            <a:r>
              <a:rPr lang="tr-TR" sz="1800" dirty="0" smtClean="0">
                <a:effectLst>
                  <a:outerShdw blurRad="38100" dist="38100" dir="2700000" algn="tl">
                    <a:srgbClr val="000000">
                      <a:alpha val="43137"/>
                    </a:srgbClr>
                  </a:outerShdw>
                </a:effectLst>
                <a:latin typeface="Times New Roman" panose="02020603050405020304" pitchFamily="18" charset="0"/>
              </a:rPr>
              <a:t>Sektöre Özgü Bazı Düzenlemeler</a:t>
            </a:r>
          </a:p>
        </p:txBody>
      </p:sp>
      <p:sp>
        <p:nvSpPr>
          <p:cNvPr id="2" name="Metin kutusu 1"/>
          <p:cNvSpPr txBox="1"/>
          <p:nvPr/>
        </p:nvSpPr>
        <p:spPr>
          <a:xfrm>
            <a:off x="717665" y="1863811"/>
            <a:ext cx="10420004" cy="2862322"/>
          </a:xfrm>
          <a:prstGeom prst="rect">
            <a:avLst/>
          </a:prstGeom>
          <a:noFill/>
        </p:spPr>
        <p:txBody>
          <a:bodyPr wrap="square" rtlCol="0">
            <a:spAutoFit/>
          </a:bodyPr>
          <a:lstStyle/>
          <a:p>
            <a:pPr marL="285750" indent="-285750">
              <a:buFont typeface="Wingdings" panose="05000000000000000000" pitchFamily="2" charset="2"/>
              <a:buChar char="v"/>
            </a:pPr>
            <a:r>
              <a:rPr lang="tr-TR" b="1" dirty="0" smtClean="0">
                <a:latin typeface="Garamond" panose="02020404030301010803" pitchFamily="18" charset="0"/>
              </a:rPr>
              <a:t>Çalışma Süreleri, Fazla Çalışma ve Ek Ders</a:t>
            </a:r>
          </a:p>
          <a:p>
            <a:pPr algn="just"/>
            <a:r>
              <a:rPr lang="tr-TR" dirty="0">
                <a:latin typeface="Garamond" panose="02020404030301010803" pitchFamily="18" charset="0"/>
              </a:rPr>
              <a:t>	</a:t>
            </a:r>
            <a:endParaRPr lang="tr-TR" dirty="0" smtClean="0">
              <a:latin typeface="Garamond" panose="02020404030301010803" pitchFamily="18" charset="0"/>
            </a:endParaRPr>
          </a:p>
          <a:p>
            <a:pPr algn="just"/>
            <a:r>
              <a:rPr lang="tr-TR" dirty="0">
                <a:latin typeface="Garamond" panose="02020404030301010803" pitchFamily="18" charset="0"/>
              </a:rPr>
              <a:t>	</a:t>
            </a:r>
            <a:r>
              <a:rPr lang="tr-TR" dirty="0" smtClean="0">
                <a:latin typeface="Garamond" panose="02020404030301010803" pitchFamily="18" charset="0"/>
              </a:rPr>
              <a:t>Özel </a:t>
            </a:r>
            <a:r>
              <a:rPr lang="tr-TR" dirty="0">
                <a:latin typeface="Garamond" panose="02020404030301010803" pitchFamily="18" charset="0"/>
              </a:rPr>
              <a:t>öğretim kurumlarında görev yapan eğitim personelinin çalışma süreleri 4857 sayılı İş Kanunu </a:t>
            </a:r>
            <a:r>
              <a:rPr lang="tr-TR" dirty="0" smtClean="0">
                <a:latin typeface="Garamond" panose="02020404030301010803" pitchFamily="18" charset="0"/>
              </a:rPr>
              <a:t>ve 5580 </a:t>
            </a:r>
            <a:r>
              <a:rPr lang="tr-TR" dirty="0">
                <a:latin typeface="Garamond" panose="02020404030301010803" pitchFamily="18" charset="0"/>
              </a:rPr>
              <a:t>sayılı Kanun hükümlerinin birlikte dikkate alınmasıyla belirlenecektir. 5580 sayılı Kanun ve </a:t>
            </a:r>
            <a:r>
              <a:rPr lang="tr-TR" dirty="0" smtClean="0">
                <a:latin typeface="Garamond" panose="02020404030301010803" pitchFamily="18" charset="0"/>
              </a:rPr>
              <a:t>ilgili yönetmelikte </a:t>
            </a:r>
            <a:r>
              <a:rPr lang="tr-TR" dirty="0">
                <a:latin typeface="Garamond" panose="02020404030301010803" pitchFamily="18" charset="0"/>
              </a:rPr>
              <a:t>yer verilen ders saati kavramı ile İş Kanunundaki çalışma sürelerinde kullanılan </a:t>
            </a:r>
            <a:r>
              <a:rPr lang="tr-TR" dirty="0" smtClean="0">
                <a:latin typeface="Garamond" panose="02020404030301010803" pitchFamily="18" charset="0"/>
              </a:rPr>
              <a:t>saat kavramları </a:t>
            </a:r>
            <a:r>
              <a:rPr lang="tr-TR" dirty="0">
                <a:latin typeface="Garamond" panose="02020404030301010803" pitchFamily="18" charset="0"/>
              </a:rPr>
              <a:t>farklıdır. 5580 sayılı Kanunun md.9/4; “Kurumlardaki ek ders ücreti miktarı, resmî </a:t>
            </a:r>
            <a:r>
              <a:rPr lang="tr-TR" dirty="0" smtClean="0">
                <a:latin typeface="Garamond" panose="02020404030301010803" pitchFamily="18" charset="0"/>
              </a:rPr>
              <a:t>okullar için </a:t>
            </a:r>
            <a:r>
              <a:rPr lang="tr-TR" dirty="0">
                <a:latin typeface="Garamond" panose="02020404030301010803" pitchFamily="18" charset="0"/>
              </a:rPr>
              <a:t>tespit edilen miktardan az olamaz.” hükmünde olup Yönetmeliğin 26 </a:t>
            </a:r>
            <a:r>
              <a:rPr lang="tr-TR" dirty="0" err="1">
                <a:latin typeface="Garamond" panose="02020404030301010803" pitchFamily="18" charset="0"/>
              </a:rPr>
              <a:t>ncı</a:t>
            </a:r>
            <a:r>
              <a:rPr lang="tr-TR" dirty="0">
                <a:latin typeface="Garamond" panose="02020404030301010803" pitchFamily="18" charset="0"/>
              </a:rPr>
              <a:t> maddesinin 4 üncü </a:t>
            </a:r>
            <a:r>
              <a:rPr lang="tr-TR" dirty="0" smtClean="0">
                <a:latin typeface="Garamond" panose="02020404030301010803" pitchFamily="18" charset="0"/>
              </a:rPr>
              <a:t>fıkrası ise</a:t>
            </a:r>
            <a:r>
              <a:rPr lang="tr-TR" dirty="0">
                <a:latin typeface="Garamond" panose="02020404030301010803" pitchFamily="18" charset="0"/>
              </a:rPr>
              <a:t>; “Okullarda görevli öğretmenler ile uzman öğreticiler haftada en fazla aylık karşılığı 20 saat, </a:t>
            </a:r>
            <a:r>
              <a:rPr lang="tr-TR" dirty="0" smtClean="0">
                <a:latin typeface="Garamond" panose="02020404030301010803" pitchFamily="18" charset="0"/>
              </a:rPr>
              <a:t>ders saati </a:t>
            </a:r>
            <a:r>
              <a:rPr lang="tr-TR" dirty="0">
                <a:latin typeface="Garamond" panose="02020404030301010803" pitchFamily="18" charset="0"/>
              </a:rPr>
              <a:t>ücretli 20 saat olmak üzere toplam 40 saate kadar ders okutabilir.” hükmündedir. İş </a:t>
            </a:r>
            <a:r>
              <a:rPr lang="tr-TR" dirty="0" smtClean="0">
                <a:latin typeface="Garamond" panose="02020404030301010803" pitchFamily="18" charset="0"/>
              </a:rPr>
              <a:t>sözleşmesiyle anlaşılan </a:t>
            </a:r>
            <a:r>
              <a:rPr lang="tr-TR" dirty="0">
                <a:latin typeface="Garamond" panose="02020404030301010803" pitchFamily="18" charset="0"/>
              </a:rPr>
              <a:t>aylık karşılığı verilen ders saatini aşan dersler için ek ders ücreti </a:t>
            </a:r>
            <a:r>
              <a:rPr lang="tr-TR" dirty="0" smtClean="0">
                <a:latin typeface="Garamond" panose="02020404030301010803" pitchFamily="18" charset="0"/>
              </a:rPr>
              <a:t>ödenmelidir</a:t>
            </a:r>
            <a:r>
              <a:rPr lang="tr-TR" dirty="0">
                <a:latin typeface="Garamond" panose="02020404030301010803" pitchFamily="18" charset="0"/>
              </a:rPr>
              <a:t>.</a:t>
            </a:r>
          </a:p>
        </p:txBody>
      </p:sp>
    </p:spTree>
    <p:extLst>
      <p:ext uri="{BB962C8B-B14F-4D97-AF65-F5344CB8AC3E}">
        <p14:creationId xmlns:p14="http://schemas.microsoft.com/office/powerpoint/2010/main" val="3067705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21</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922924" y="6399756"/>
            <a:ext cx="642097"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20/37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34511" y="112526"/>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a:p>
            <a:pPr>
              <a:lnSpc>
                <a:spcPct val="145000"/>
              </a:lnSpc>
              <a:defRPr/>
            </a:pPr>
            <a:r>
              <a:rPr lang="tr-TR" sz="1800" dirty="0" smtClean="0">
                <a:effectLst>
                  <a:outerShdw blurRad="38100" dist="38100" dir="2700000" algn="tl">
                    <a:srgbClr val="000000">
                      <a:alpha val="43137"/>
                    </a:srgbClr>
                  </a:outerShdw>
                </a:effectLst>
                <a:latin typeface="Times New Roman" panose="02020603050405020304" pitchFamily="18" charset="0"/>
              </a:rPr>
              <a:t>Sektöre Özgü Bazı Düzenlemeler</a:t>
            </a:r>
          </a:p>
        </p:txBody>
      </p:sp>
      <p:sp>
        <p:nvSpPr>
          <p:cNvPr id="2" name="Metin kutusu 1"/>
          <p:cNvSpPr txBox="1"/>
          <p:nvPr/>
        </p:nvSpPr>
        <p:spPr>
          <a:xfrm>
            <a:off x="767542" y="1751572"/>
            <a:ext cx="10420004" cy="3693319"/>
          </a:xfrm>
          <a:prstGeom prst="rect">
            <a:avLst/>
          </a:prstGeom>
          <a:noFill/>
        </p:spPr>
        <p:txBody>
          <a:bodyPr wrap="square" rtlCol="0">
            <a:spAutoFit/>
          </a:bodyPr>
          <a:lstStyle/>
          <a:p>
            <a:pPr algn="just"/>
            <a:r>
              <a:rPr lang="tr-TR" dirty="0" smtClean="0">
                <a:latin typeface="Garamond" panose="02020404030301010803" pitchFamily="18" charset="0"/>
              </a:rPr>
              <a:t>	İş </a:t>
            </a:r>
            <a:r>
              <a:rPr lang="tr-TR" dirty="0">
                <a:latin typeface="Garamond" panose="02020404030301010803" pitchFamily="18" charset="0"/>
              </a:rPr>
              <a:t>Kanunu kapsamında olan özel okul öğretmenlerinin haftalık çalışma süreleri 45 saati </a:t>
            </a:r>
            <a:r>
              <a:rPr lang="tr-TR" dirty="0" smtClean="0">
                <a:latin typeface="Garamond" panose="02020404030301010803" pitchFamily="18" charset="0"/>
              </a:rPr>
              <a:t>aşmayacak şekilde </a:t>
            </a:r>
            <a:r>
              <a:rPr lang="tr-TR" dirty="0">
                <a:latin typeface="Garamond" panose="02020404030301010803" pitchFamily="18" charset="0"/>
              </a:rPr>
              <a:t>düzenlenmelidir. Eğitim personelinin çalışma süresinin hesabında ders saatleriyle birlikte </a:t>
            </a:r>
            <a:r>
              <a:rPr lang="tr-TR" dirty="0" smtClean="0">
                <a:latin typeface="Garamond" panose="02020404030301010803" pitchFamily="18" charset="0"/>
              </a:rPr>
              <a:t>ders dışı </a:t>
            </a:r>
            <a:r>
              <a:rPr lang="tr-TR" dirty="0">
                <a:latin typeface="Garamond" panose="02020404030301010803" pitchFamily="18" charset="0"/>
              </a:rPr>
              <a:t>faaliyetlerin de (nöbet, etüt, veli toplantısı, zümre toplantısı gibi diğer çalışmaların) dikkate </a:t>
            </a:r>
            <a:r>
              <a:rPr lang="tr-TR" dirty="0" smtClean="0">
                <a:latin typeface="Garamond" panose="02020404030301010803" pitchFamily="18" charset="0"/>
              </a:rPr>
              <a:t>alınması gerekmektedir</a:t>
            </a:r>
            <a:r>
              <a:rPr lang="tr-TR" dirty="0">
                <a:latin typeface="Garamond" panose="02020404030301010803" pitchFamily="18" charset="0"/>
              </a:rPr>
              <a:t>. Eğitim personelinin bu şekilde hesaplanan haftalık çalışma süresinin iş </a:t>
            </a:r>
            <a:r>
              <a:rPr lang="tr-TR" dirty="0" smtClean="0">
                <a:latin typeface="Garamond" panose="02020404030301010803" pitchFamily="18" charset="0"/>
              </a:rPr>
              <a:t>sözleşmesiyle belirlenen </a:t>
            </a:r>
            <a:r>
              <a:rPr lang="tr-TR" dirty="0">
                <a:latin typeface="Garamond" panose="02020404030301010803" pitchFamily="18" charset="0"/>
              </a:rPr>
              <a:t>haftalık çalışma süresini aşması durumunda yerine göre fazla sürelerle veya fazla </a:t>
            </a:r>
            <a:r>
              <a:rPr lang="tr-TR" dirty="0" smtClean="0">
                <a:latin typeface="Garamond" panose="02020404030301010803" pitchFamily="18" charset="0"/>
              </a:rPr>
              <a:t>çalışma ücreti </a:t>
            </a:r>
            <a:r>
              <a:rPr lang="tr-TR" dirty="0">
                <a:latin typeface="Garamond" panose="02020404030301010803" pitchFamily="18" charset="0"/>
              </a:rPr>
              <a:t>ödenmesi gerekmektedir. Ayrıca eğitim personeliyle düzenlenen iş sözleşmesinde yer </a:t>
            </a:r>
            <a:r>
              <a:rPr lang="tr-TR" dirty="0" smtClean="0">
                <a:latin typeface="Garamond" panose="02020404030301010803" pitchFamily="18" charset="0"/>
              </a:rPr>
              <a:t>alan haftalık </a:t>
            </a:r>
            <a:r>
              <a:rPr lang="tr-TR" dirty="0">
                <a:latin typeface="Garamond" panose="02020404030301010803" pitchFamily="18" charset="0"/>
              </a:rPr>
              <a:t>toplam ders saatinin (aylık karşılığı + ek dersler) aşılması durumunda da ek ders ücreti </a:t>
            </a:r>
            <a:r>
              <a:rPr lang="tr-TR" dirty="0" smtClean="0">
                <a:latin typeface="Garamond" panose="02020404030301010803" pitchFamily="18" charset="0"/>
              </a:rPr>
              <a:t>ödenmelidir.</a:t>
            </a:r>
          </a:p>
          <a:p>
            <a:pPr algn="just"/>
            <a:r>
              <a:rPr lang="tr-TR" dirty="0" smtClean="0">
                <a:latin typeface="Garamond" panose="02020404030301010803" pitchFamily="18" charset="0"/>
              </a:rPr>
              <a:t> </a:t>
            </a:r>
          </a:p>
          <a:p>
            <a:pPr algn="just"/>
            <a:r>
              <a:rPr lang="tr-TR" dirty="0">
                <a:latin typeface="Garamond" panose="02020404030301010803" pitchFamily="18" charset="0"/>
              </a:rPr>
              <a:t>	</a:t>
            </a:r>
            <a:r>
              <a:rPr lang="tr-TR" dirty="0" smtClean="0">
                <a:latin typeface="Garamond" panose="02020404030301010803" pitchFamily="18" charset="0"/>
              </a:rPr>
              <a:t>Örneğin </a:t>
            </a:r>
            <a:r>
              <a:rPr lang="tr-TR" dirty="0">
                <a:latin typeface="Garamond" panose="02020404030301010803" pitchFamily="18" charset="0"/>
              </a:rPr>
              <a:t>aylık karşılığı 20 saat, 15 saat de ek ders olmak üzere toplam haftalık 35 </a:t>
            </a:r>
            <a:r>
              <a:rPr lang="tr-TR" dirty="0" smtClean="0">
                <a:latin typeface="Garamond" panose="02020404030301010803" pitchFamily="18" charset="0"/>
              </a:rPr>
              <a:t>saat derse </a:t>
            </a:r>
            <a:r>
              <a:rPr lang="tr-TR" dirty="0">
                <a:latin typeface="Garamond" panose="02020404030301010803" pitchFamily="18" charset="0"/>
              </a:rPr>
              <a:t>girmek üzere sözleşme imzalanan ve iş sözlemesin de haftalık çalışma süresi 45 saat </a:t>
            </a:r>
            <a:r>
              <a:rPr lang="tr-TR" dirty="0" smtClean="0">
                <a:latin typeface="Garamond" panose="02020404030301010803" pitchFamily="18" charset="0"/>
              </a:rPr>
              <a:t>olarak belirlenen </a:t>
            </a:r>
            <a:r>
              <a:rPr lang="tr-TR" dirty="0">
                <a:latin typeface="Garamond" panose="02020404030301010803" pitchFamily="18" charset="0"/>
              </a:rPr>
              <a:t>bir öğretmenin, ekstra 5 saatte ek derse girmesi durumunda, bu öğretmene ekstra girdiği </a:t>
            </a:r>
            <a:r>
              <a:rPr lang="tr-TR" dirty="0" smtClean="0">
                <a:latin typeface="Garamond" panose="02020404030301010803" pitchFamily="18" charset="0"/>
              </a:rPr>
              <a:t>5 saat </a:t>
            </a:r>
            <a:r>
              <a:rPr lang="tr-TR" dirty="0">
                <a:latin typeface="Garamond" panose="02020404030301010803" pitchFamily="18" charset="0"/>
              </a:rPr>
              <a:t>ders için ek ders ücreti ödenmesi gerekmektedir. Aynı öğretmenin haftalık toplam 40 saat ders </a:t>
            </a:r>
            <a:r>
              <a:rPr lang="tr-TR" dirty="0" smtClean="0">
                <a:latin typeface="Garamond" panose="02020404030301010803" pitchFamily="18" charset="0"/>
              </a:rPr>
              <a:t>süresi ile </a:t>
            </a:r>
            <a:r>
              <a:rPr lang="tr-TR" dirty="0">
                <a:latin typeface="Garamond" panose="02020404030301010803" pitchFamily="18" charset="0"/>
              </a:rPr>
              <a:t>ders dışı faaliyetlerinin toplamının haftalık 45 saati aşması durumunda ayrıca fazla çalışma </a:t>
            </a:r>
            <a:r>
              <a:rPr lang="tr-TR" dirty="0" smtClean="0">
                <a:latin typeface="Garamond" panose="02020404030301010803" pitchFamily="18" charset="0"/>
              </a:rPr>
              <a:t>ücreti </a:t>
            </a:r>
            <a:r>
              <a:rPr lang="tr-TR" dirty="0">
                <a:latin typeface="Garamond" panose="02020404030301010803" pitchFamily="18" charset="0"/>
              </a:rPr>
              <a:t>ödenmelidir.</a:t>
            </a:r>
          </a:p>
        </p:txBody>
      </p:sp>
    </p:spTree>
    <p:extLst>
      <p:ext uri="{BB962C8B-B14F-4D97-AF65-F5344CB8AC3E}">
        <p14:creationId xmlns:p14="http://schemas.microsoft.com/office/powerpoint/2010/main" val="4265988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22</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914612" y="6399756"/>
            <a:ext cx="650410"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21/37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34511" y="112526"/>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a:p>
            <a:pPr>
              <a:lnSpc>
                <a:spcPct val="145000"/>
              </a:lnSpc>
              <a:defRPr/>
            </a:pPr>
            <a:r>
              <a:rPr lang="tr-TR" sz="1800" dirty="0" smtClean="0">
                <a:effectLst>
                  <a:outerShdw blurRad="38100" dist="38100" dir="2700000" algn="tl">
                    <a:srgbClr val="000000">
                      <a:alpha val="43137"/>
                    </a:srgbClr>
                  </a:outerShdw>
                </a:effectLst>
                <a:latin typeface="Times New Roman" panose="02020603050405020304" pitchFamily="18" charset="0"/>
              </a:rPr>
              <a:t>Sektöre Özgü Bazı Düzenlemeler</a:t>
            </a:r>
          </a:p>
        </p:txBody>
      </p:sp>
      <p:sp>
        <p:nvSpPr>
          <p:cNvPr id="2" name="Metin kutusu 1"/>
          <p:cNvSpPr txBox="1"/>
          <p:nvPr/>
        </p:nvSpPr>
        <p:spPr>
          <a:xfrm>
            <a:off x="767542" y="1751572"/>
            <a:ext cx="10420004" cy="2585323"/>
          </a:xfrm>
          <a:prstGeom prst="rect">
            <a:avLst/>
          </a:prstGeom>
          <a:noFill/>
        </p:spPr>
        <p:txBody>
          <a:bodyPr wrap="square" rtlCol="0">
            <a:spAutoFit/>
          </a:bodyPr>
          <a:lstStyle/>
          <a:p>
            <a:pPr algn="just"/>
            <a:r>
              <a:rPr lang="tr-TR" dirty="0">
                <a:latin typeface="Garamond" panose="02020404030301010803" pitchFamily="18" charset="0"/>
              </a:rPr>
              <a:t>	Yargıtay Hukuk Genel Kurulu’nun 01.03.2023 tarihli, E:2022/2023 K:2023/146 sayılı kararında</a:t>
            </a:r>
            <a:r>
              <a:rPr lang="tr-TR" dirty="0" smtClean="0">
                <a:latin typeface="Garamond" panose="02020404030301010803" pitchFamily="18" charset="0"/>
              </a:rPr>
              <a:t>: “…</a:t>
            </a:r>
            <a:r>
              <a:rPr lang="tr-TR" dirty="0">
                <a:latin typeface="Garamond" panose="02020404030301010803" pitchFamily="18" charset="0"/>
              </a:rPr>
              <a:t>Haftada en fazla 20 saate olan derslerin ücreti aylık ücret içerisinde olup, 20 saati aşan dersler </a:t>
            </a:r>
            <a:r>
              <a:rPr lang="tr-TR" dirty="0" smtClean="0">
                <a:latin typeface="Garamond" panose="02020404030301010803" pitchFamily="18" charset="0"/>
              </a:rPr>
              <a:t>için öğretmene </a:t>
            </a:r>
            <a:r>
              <a:rPr lang="tr-TR" dirty="0">
                <a:latin typeface="Garamond" panose="02020404030301010803" pitchFamily="18" charset="0"/>
              </a:rPr>
              <a:t>ayrıca ek ders ücreti verilmelidir. Aylık ücretli çalışan bir öğretmenden 20 saati aşan </a:t>
            </a:r>
            <a:r>
              <a:rPr lang="tr-TR" dirty="0" smtClean="0">
                <a:latin typeface="Garamond" panose="02020404030301010803" pitchFamily="18" charset="0"/>
              </a:rPr>
              <a:t>sürede derse </a:t>
            </a:r>
            <a:r>
              <a:rPr lang="tr-TR" dirty="0">
                <a:latin typeface="Garamond" panose="02020404030301010803" pitchFamily="18" charset="0"/>
              </a:rPr>
              <a:t>girmesi isteniyorsa 20 saati aşan derslerin ücreti ayrıca ödenmelidir. Ödenecek ek ders ücreti </a:t>
            </a:r>
            <a:r>
              <a:rPr lang="tr-TR" dirty="0" smtClean="0">
                <a:latin typeface="Garamond" panose="02020404030301010803" pitchFamily="18" charset="0"/>
              </a:rPr>
              <a:t>saati de</a:t>
            </a:r>
            <a:r>
              <a:rPr lang="tr-TR" dirty="0">
                <a:latin typeface="Garamond" panose="02020404030301010803" pitchFamily="18" charset="0"/>
              </a:rPr>
              <a:t>, 5580 sayılı Kanun md.9/4 ve 657 sayılı Kanun md.176/1 gereği, gündüz saati için en az brüt </a:t>
            </a:r>
            <a:r>
              <a:rPr lang="tr-TR" dirty="0" smtClean="0">
                <a:latin typeface="Garamond" panose="02020404030301010803" pitchFamily="18" charset="0"/>
              </a:rPr>
              <a:t>71,37 TL</a:t>
            </a:r>
            <a:r>
              <a:rPr lang="tr-TR" dirty="0">
                <a:latin typeface="Garamond" panose="02020404030301010803" pitchFamily="18" charset="0"/>
              </a:rPr>
              <a:t>, yarıyıl-yaz tatili veya akşam saatinde yapılan dersler için ise 76,47 TL olacaktır. Bu nedenle, </a:t>
            </a:r>
            <a:r>
              <a:rPr lang="tr-TR" dirty="0" smtClean="0">
                <a:latin typeface="Garamond" panose="02020404030301010803" pitchFamily="18" charset="0"/>
              </a:rPr>
              <a:t>haftada 20 </a:t>
            </a:r>
            <a:r>
              <a:rPr lang="tr-TR" dirty="0">
                <a:latin typeface="Garamond" panose="02020404030301010803" pitchFamily="18" charset="0"/>
              </a:rPr>
              <a:t>saatten fazla derse giren bir öğretmene ilave ek ders ücreti ödenmiyorsa veya ek ders </a:t>
            </a:r>
            <a:r>
              <a:rPr lang="tr-TR" dirty="0" smtClean="0">
                <a:latin typeface="Garamond" panose="02020404030301010803" pitchFamily="18" charset="0"/>
              </a:rPr>
              <a:t>ücreti ödenmekle </a:t>
            </a:r>
            <a:r>
              <a:rPr lang="tr-TR" dirty="0">
                <a:latin typeface="Garamond" panose="02020404030301010803" pitchFamily="18" charset="0"/>
              </a:rPr>
              <a:t>birlikte belirtilen tutarlardan daha az bir ödeme yapılıyorsa, öğretmen açısından ücretin </a:t>
            </a:r>
            <a:r>
              <a:rPr lang="tr-TR" dirty="0" smtClean="0">
                <a:latin typeface="Garamond" panose="02020404030301010803" pitchFamily="18" charset="0"/>
              </a:rPr>
              <a:t>eksik ödenmesi </a:t>
            </a:r>
            <a:r>
              <a:rPr lang="tr-TR" dirty="0">
                <a:latin typeface="Garamond" panose="02020404030301010803" pitchFamily="18" charset="0"/>
              </a:rPr>
              <a:t>söz konusu olur ve İş Kanunu çerçevesinde iş sözleşmesinin haklı feshi durumu oluşur</a:t>
            </a:r>
            <a:r>
              <a:rPr lang="tr-TR" dirty="0" smtClean="0">
                <a:latin typeface="Garamond" panose="02020404030301010803" pitchFamily="18" charset="0"/>
              </a:rPr>
              <a:t>…” hususu belirtilmiştir.</a:t>
            </a:r>
            <a:endParaRPr lang="tr-TR" dirty="0">
              <a:latin typeface="Garamond" panose="02020404030301010803" pitchFamily="18" charset="0"/>
            </a:endParaRPr>
          </a:p>
        </p:txBody>
      </p:sp>
    </p:spTree>
    <p:extLst>
      <p:ext uri="{BB962C8B-B14F-4D97-AF65-F5344CB8AC3E}">
        <p14:creationId xmlns:p14="http://schemas.microsoft.com/office/powerpoint/2010/main" val="2480865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23</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906298" y="6399756"/>
            <a:ext cx="658723"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22/37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34511" y="112526"/>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a:p>
            <a:pPr>
              <a:lnSpc>
                <a:spcPct val="145000"/>
              </a:lnSpc>
              <a:defRPr/>
            </a:pPr>
            <a:r>
              <a:rPr lang="tr-TR" sz="1800" dirty="0" smtClean="0">
                <a:effectLst>
                  <a:outerShdw blurRad="38100" dist="38100" dir="2700000" algn="tl">
                    <a:srgbClr val="000000">
                      <a:alpha val="43137"/>
                    </a:srgbClr>
                  </a:outerShdw>
                </a:effectLst>
                <a:latin typeface="Times New Roman" panose="02020603050405020304" pitchFamily="18" charset="0"/>
              </a:rPr>
              <a:t>Sektöre Özgü Bazı Düzenlemeler</a:t>
            </a:r>
          </a:p>
        </p:txBody>
      </p:sp>
      <p:sp>
        <p:nvSpPr>
          <p:cNvPr id="2" name="Metin kutusu 1"/>
          <p:cNvSpPr txBox="1"/>
          <p:nvPr/>
        </p:nvSpPr>
        <p:spPr>
          <a:xfrm>
            <a:off x="767542" y="1751572"/>
            <a:ext cx="10420004" cy="3416320"/>
          </a:xfrm>
          <a:prstGeom prst="rect">
            <a:avLst/>
          </a:prstGeom>
          <a:noFill/>
        </p:spPr>
        <p:txBody>
          <a:bodyPr wrap="square" rtlCol="0">
            <a:spAutoFit/>
          </a:bodyPr>
          <a:lstStyle/>
          <a:p>
            <a:pPr algn="just"/>
            <a:r>
              <a:rPr lang="tr-TR" dirty="0" smtClean="0">
                <a:latin typeface="Garamond" panose="02020404030301010803" pitchFamily="18" charset="0"/>
              </a:rPr>
              <a:t>	657 </a:t>
            </a:r>
            <a:r>
              <a:rPr lang="tr-TR" dirty="0">
                <a:latin typeface="Garamond" panose="02020404030301010803" pitchFamily="18" charset="0"/>
              </a:rPr>
              <a:t>sayılı Devlet Memurları Kanunu 176 </a:t>
            </a:r>
            <a:r>
              <a:rPr lang="tr-TR" dirty="0" err="1">
                <a:latin typeface="Garamond" panose="02020404030301010803" pitchFamily="18" charset="0"/>
              </a:rPr>
              <a:t>ncı</a:t>
            </a:r>
            <a:r>
              <a:rPr lang="tr-TR" dirty="0">
                <a:latin typeface="Garamond" panose="02020404030301010803" pitchFamily="18" charset="0"/>
              </a:rPr>
              <a:t> maddesinde “Bu Kanunun 89 uncu maddesine </a:t>
            </a:r>
            <a:r>
              <a:rPr lang="tr-TR" dirty="0" smtClean="0">
                <a:latin typeface="Garamond" panose="02020404030301010803" pitchFamily="18" charset="0"/>
              </a:rPr>
              <a:t>göre kendilerine </a:t>
            </a:r>
            <a:r>
              <a:rPr lang="tr-TR" dirty="0">
                <a:latin typeface="Garamond" panose="02020404030301010803" pitchFamily="18" charset="0"/>
              </a:rPr>
              <a:t>ders görevi verilenlere, ders saati başına gündüz öğretimi için 140, örgün ve yaygın </a:t>
            </a:r>
            <a:r>
              <a:rPr lang="tr-TR" dirty="0" smtClean="0">
                <a:latin typeface="Garamond" panose="02020404030301010803" pitchFamily="18" charset="0"/>
              </a:rPr>
              <a:t>eğitim kurumlarında </a:t>
            </a:r>
            <a:r>
              <a:rPr lang="tr-TR" dirty="0">
                <a:latin typeface="Garamond" panose="02020404030301010803" pitchFamily="18" charset="0"/>
              </a:rPr>
              <a:t>yarıyıl ve yaz tatillerinde, cumartesi ve pazar günleri ile saat 18.00'den sonra </a:t>
            </a:r>
            <a:r>
              <a:rPr lang="tr-TR" dirty="0" smtClean="0">
                <a:latin typeface="Garamond" panose="02020404030301010803" pitchFamily="18" charset="0"/>
              </a:rPr>
              <a:t>başlayan öğretim </a:t>
            </a:r>
            <a:r>
              <a:rPr lang="tr-TR" dirty="0">
                <a:latin typeface="Garamond" panose="02020404030301010803" pitchFamily="18" charset="0"/>
              </a:rPr>
              <a:t>faaliyetleri için 150 gösterge rakamının bu Kanuna göre belirlenen aylık katsayısı </a:t>
            </a:r>
            <a:r>
              <a:rPr lang="tr-TR" dirty="0" smtClean="0">
                <a:latin typeface="Garamond" panose="02020404030301010803" pitchFamily="18" charset="0"/>
              </a:rPr>
              <a:t>ile çarpımından </a:t>
            </a:r>
            <a:r>
              <a:rPr lang="tr-TR" dirty="0">
                <a:latin typeface="Garamond" panose="02020404030301010803" pitchFamily="18" charset="0"/>
              </a:rPr>
              <a:t>oluşan miktar üzerinden ek ders ücreti ödenir.” hükmü yer almaktadır</a:t>
            </a:r>
            <a:r>
              <a:rPr lang="tr-TR" dirty="0" smtClean="0">
                <a:latin typeface="Garamond" panose="02020404030301010803" pitchFamily="18" charset="0"/>
              </a:rPr>
              <a:t>.</a:t>
            </a:r>
          </a:p>
          <a:p>
            <a:pPr algn="just"/>
            <a:endParaRPr lang="tr-TR" dirty="0" smtClean="0">
              <a:latin typeface="Garamond" panose="02020404030301010803" pitchFamily="18" charset="0"/>
            </a:endParaRPr>
          </a:p>
          <a:p>
            <a:pPr algn="just"/>
            <a:r>
              <a:rPr lang="tr-TR" dirty="0">
                <a:latin typeface="Garamond" panose="02020404030301010803" pitchFamily="18" charset="0"/>
              </a:rPr>
              <a:t>	Buna </a:t>
            </a:r>
            <a:r>
              <a:rPr lang="tr-TR" dirty="0" smtClean="0">
                <a:latin typeface="Garamond" panose="02020404030301010803" pitchFamily="18" charset="0"/>
              </a:rPr>
              <a:t>göre; </a:t>
            </a:r>
            <a:r>
              <a:rPr lang="tr-TR" dirty="0">
                <a:latin typeface="Garamond" panose="02020404030301010803" pitchFamily="18" charset="0"/>
              </a:rPr>
              <a:t>brüt gündüz ek ders </a:t>
            </a:r>
            <a:r>
              <a:rPr lang="tr-TR" dirty="0" smtClean="0">
                <a:latin typeface="Garamond" panose="02020404030301010803" pitchFamily="18" charset="0"/>
              </a:rPr>
              <a:t>ücreti </a:t>
            </a:r>
            <a:r>
              <a:rPr lang="tr-TR" dirty="0">
                <a:latin typeface="Garamond" panose="02020404030301010803" pitchFamily="18" charset="0"/>
              </a:rPr>
              <a:t>01/01/2025-30/06/2025 tarihleri arasında 141,76 TL, </a:t>
            </a:r>
            <a:r>
              <a:rPr lang="tr-TR" dirty="0" smtClean="0">
                <a:latin typeface="Garamond" panose="02020404030301010803" pitchFamily="18" charset="0"/>
              </a:rPr>
              <a:t>01/07/2024-31/12/2024 </a:t>
            </a:r>
            <a:r>
              <a:rPr lang="tr-TR" dirty="0">
                <a:latin typeface="Garamond" panose="02020404030301010803" pitchFamily="18" charset="0"/>
              </a:rPr>
              <a:t>tarihleri arasında 127,09 TL, 01/01/2024-30/06/2024 tarihleri </a:t>
            </a:r>
            <a:r>
              <a:rPr lang="tr-TR" dirty="0" smtClean="0">
                <a:latin typeface="Garamond" panose="02020404030301010803" pitchFamily="18" charset="0"/>
              </a:rPr>
              <a:t>arasında da </a:t>
            </a:r>
            <a:r>
              <a:rPr lang="tr-TR" dirty="0">
                <a:latin typeface="Garamond" panose="02020404030301010803" pitchFamily="18" charset="0"/>
              </a:rPr>
              <a:t>106,52 </a:t>
            </a:r>
            <a:r>
              <a:rPr lang="tr-TR" dirty="0" smtClean="0">
                <a:latin typeface="Garamond" panose="02020404030301010803" pitchFamily="18" charset="0"/>
              </a:rPr>
              <a:t>TL’dir.</a:t>
            </a:r>
          </a:p>
          <a:p>
            <a:pPr algn="just"/>
            <a:endParaRPr lang="tr-TR" dirty="0" smtClean="0">
              <a:latin typeface="Garamond" panose="02020404030301010803" pitchFamily="18" charset="0"/>
            </a:endParaRPr>
          </a:p>
          <a:p>
            <a:pPr algn="just"/>
            <a:r>
              <a:rPr lang="tr-TR" dirty="0" smtClean="0">
                <a:latin typeface="Garamond" panose="02020404030301010803" pitchFamily="18" charset="0"/>
              </a:rPr>
              <a:t>	Diğer </a:t>
            </a:r>
            <a:r>
              <a:rPr lang="tr-TR" dirty="0">
                <a:latin typeface="Garamond" panose="02020404030301010803" pitchFamily="18" charset="0"/>
              </a:rPr>
              <a:t>taraftan, Hizmet Kollarına Yönelik Mali ve Sosyal Haklara İlişkin 2024 ve 2025 </a:t>
            </a:r>
            <a:r>
              <a:rPr lang="tr-TR" dirty="0" smtClean="0">
                <a:latin typeface="Garamond" panose="02020404030301010803" pitchFamily="18" charset="0"/>
              </a:rPr>
              <a:t>Yıllarını Kapsayan </a:t>
            </a:r>
            <a:r>
              <a:rPr lang="tr-TR" dirty="0">
                <a:latin typeface="Garamond" panose="02020404030301010803" pitchFamily="18" charset="0"/>
              </a:rPr>
              <a:t>7. Dönem Toplu Sözleşmesi gereği eğitim personelinden yüksek </a:t>
            </a:r>
            <a:r>
              <a:rPr lang="tr-TR" dirty="0" smtClean="0">
                <a:latin typeface="Garamond" panose="02020404030301010803" pitchFamily="18" charset="0"/>
              </a:rPr>
              <a:t>lisans </a:t>
            </a:r>
            <a:r>
              <a:rPr lang="tr-TR" dirty="0">
                <a:latin typeface="Garamond" panose="02020404030301010803" pitchFamily="18" charset="0"/>
              </a:rPr>
              <a:t>yapmış olanlara %</a:t>
            </a:r>
            <a:r>
              <a:rPr lang="tr-TR" dirty="0" smtClean="0">
                <a:latin typeface="Garamond" panose="02020404030301010803" pitchFamily="18" charset="0"/>
              </a:rPr>
              <a:t>7, doktora </a:t>
            </a:r>
            <a:r>
              <a:rPr lang="tr-TR" dirty="0">
                <a:latin typeface="Garamond" panose="02020404030301010803" pitchFamily="18" charset="0"/>
              </a:rPr>
              <a:t>yapmış olanlara ise %</a:t>
            </a:r>
            <a:r>
              <a:rPr lang="tr-TR" dirty="0" smtClean="0">
                <a:latin typeface="Garamond" panose="02020404030301010803" pitchFamily="18" charset="0"/>
              </a:rPr>
              <a:t>20 artırımlı </a:t>
            </a:r>
            <a:r>
              <a:rPr lang="tr-TR" dirty="0">
                <a:latin typeface="Garamond" panose="02020404030301010803" pitchFamily="18" charset="0"/>
              </a:rPr>
              <a:t>ek ders ücreti ödeneceği düzenlenmiştir.</a:t>
            </a:r>
          </a:p>
        </p:txBody>
      </p:sp>
    </p:spTree>
    <p:extLst>
      <p:ext uri="{BB962C8B-B14F-4D97-AF65-F5344CB8AC3E}">
        <p14:creationId xmlns:p14="http://schemas.microsoft.com/office/powerpoint/2010/main" val="3425104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24</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864736" y="6399756"/>
            <a:ext cx="700286"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23/37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34511" y="112526"/>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a:p>
            <a:pPr>
              <a:lnSpc>
                <a:spcPct val="145000"/>
              </a:lnSpc>
              <a:defRPr/>
            </a:pPr>
            <a:r>
              <a:rPr lang="tr-TR" sz="1800" dirty="0" smtClean="0">
                <a:effectLst>
                  <a:outerShdw blurRad="38100" dist="38100" dir="2700000" algn="tl">
                    <a:srgbClr val="000000">
                      <a:alpha val="43137"/>
                    </a:srgbClr>
                  </a:outerShdw>
                </a:effectLst>
                <a:latin typeface="Times New Roman" panose="02020603050405020304" pitchFamily="18" charset="0"/>
              </a:rPr>
              <a:t>Sektöre Özgü Bazı Düzenlemeler</a:t>
            </a:r>
          </a:p>
        </p:txBody>
      </p:sp>
      <p:sp>
        <p:nvSpPr>
          <p:cNvPr id="2" name="Metin kutusu 1"/>
          <p:cNvSpPr txBox="1"/>
          <p:nvPr/>
        </p:nvSpPr>
        <p:spPr>
          <a:xfrm>
            <a:off x="717665" y="1863811"/>
            <a:ext cx="10420004" cy="2862322"/>
          </a:xfrm>
          <a:prstGeom prst="rect">
            <a:avLst/>
          </a:prstGeom>
          <a:noFill/>
        </p:spPr>
        <p:txBody>
          <a:bodyPr wrap="square" rtlCol="0">
            <a:spAutoFit/>
          </a:bodyPr>
          <a:lstStyle/>
          <a:p>
            <a:pPr marL="285750" indent="-285750">
              <a:buFont typeface="Wingdings" panose="05000000000000000000" pitchFamily="2" charset="2"/>
              <a:buChar char="v"/>
            </a:pPr>
            <a:r>
              <a:rPr lang="tr-TR" b="1" dirty="0" smtClean="0">
                <a:latin typeface="Garamond" panose="02020404030301010803" pitchFamily="18" charset="0"/>
              </a:rPr>
              <a:t>Sosyal Yardım Kapsamındaki Ek Ödemeler</a:t>
            </a:r>
          </a:p>
          <a:p>
            <a:r>
              <a:rPr lang="tr-TR" dirty="0" smtClean="0">
                <a:latin typeface="Garamond" panose="02020404030301010803" pitchFamily="18" charset="0"/>
              </a:rPr>
              <a:t>	</a:t>
            </a:r>
          </a:p>
          <a:p>
            <a:pPr algn="just"/>
            <a:r>
              <a:rPr lang="tr-TR" dirty="0">
                <a:latin typeface="Garamond" panose="02020404030301010803" pitchFamily="18" charset="0"/>
              </a:rPr>
              <a:t>	</a:t>
            </a:r>
            <a:r>
              <a:rPr lang="tr-TR" dirty="0" smtClean="0">
                <a:latin typeface="Garamond" panose="02020404030301010803" pitchFamily="18" charset="0"/>
              </a:rPr>
              <a:t>5580 </a:t>
            </a:r>
            <a:r>
              <a:rPr lang="tr-TR" dirty="0">
                <a:latin typeface="Garamond" panose="02020404030301010803" pitchFamily="18" charset="0"/>
              </a:rPr>
              <a:t>sayılı Kanun’un 9 uncu maddesinin 3 üncü fıkrası gereği bütçe kanunlarıyla resmi okul </a:t>
            </a:r>
            <a:r>
              <a:rPr lang="tr-TR" dirty="0" smtClean="0">
                <a:latin typeface="Garamond" panose="02020404030301010803" pitchFamily="18" charset="0"/>
              </a:rPr>
              <a:t>öğretmen ve </a:t>
            </a:r>
            <a:r>
              <a:rPr lang="tr-TR" dirty="0">
                <a:latin typeface="Garamond" panose="02020404030301010803" pitchFamily="18" charset="0"/>
              </a:rPr>
              <a:t>personeline sağlanan sosyal yardım kapsamındaki ek ödemeler, eksiksiz olarak, özel okul </a:t>
            </a:r>
            <a:r>
              <a:rPr lang="tr-TR" dirty="0" smtClean="0">
                <a:latin typeface="Garamond" panose="02020404030301010803" pitchFamily="18" charset="0"/>
              </a:rPr>
              <a:t>öğretmen ve </a:t>
            </a:r>
            <a:r>
              <a:rPr lang="tr-TR" dirty="0">
                <a:latin typeface="Garamond" panose="02020404030301010803" pitchFamily="18" charset="0"/>
              </a:rPr>
              <a:t>personeline de ödenmek durumundadır. Söz konusu ek ödemeler, 657 sayılı Devlet </a:t>
            </a:r>
            <a:r>
              <a:rPr lang="tr-TR" dirty="0" smtClean="0">
                <a:latin typeface="Garamond" panose="02020404030301010803" pitchFamily="18" charset="0"/>
              </a:rPr>
              <a:t>Memurları Kanununun </a:t>
            </a:r>
            <a:r>
              <a:rPr lang="tr-TR" dirty="0">
                <a:latin typeface="Garamond" panose="02020404030301010803" pitchFamily="18" charset="0"/>
              </a:rPr>
              <a:t>Ek 32. maddesinde düzenlenen öğretim yılına hazırlık ödeneği ile “Sosyal Haklar </a:t>
            </a:r>
            <a:r>
              <a:rPr lang="tr-TR" dirty="0" smtClean="0">
                <a:latin typeface="Garamond" panose="02020404030301010803" pitchFamily="18" charset="0"/>
              </a:rPr>
              <a:t>ve Yardımlar</a:t>
            </a:r>
            <a:r>
              <a:rPr lang="tr-TR" dirty="0">
                <a:latin typeface="Garamond" panose="02020404030301010803" pitchFamily="18" charset="0"/>
              </a:rPr>
              <a:t>” başlıklı 4. Kısımda yer alan aile yardımı ve ölüm yardımından oluşmaktadır</a:t>
            </a:r>
            <a:r>
              <a:rPr lang="tr-TR" dirty="0" smtClean="0">
                <a:latin typeface="Garamond" panose="02020404030301010803" pitchFamily="18" charset="0"/>
              </a:rPr>
              <a:t>. </a:t>
            </a:r>
          </a:p>
          <a:p>
            <a:pPr algn="just"/>
            <a:r>
              <a:rPr lang="tr-TR" dirty="0" smtClean="0">
                <a:latin typeface="Garamond" panose="02020404030301010803" pitchFamily="18" charset="0"/>
              </a:rPr>
              <a:t>	Sosyal yardımların</a:t>
            </a:r>
            <a:r>
              <a:rPr lang="tr-TR" dirty="0">
                <a:latin typeface="Garamond" panose="02020404030301010803" pitchFamily="18" charset="0"/>
              </a:rPr>
              <a:t>, kısmî süreli olarak </a:t>
            </a:r>
            <a:r>
              <a:rPr lang="tr-TR" dirty="0" smtClean="0">
                <a:latin typeface="Garamond" panose="02020404030301010803" pitchFamily="18" charset="0"/>
              </a:rPr>
              <a:t>çalışanlara da (ders </a:t>
            </a:r>
            <a:r>
              <a:rPr lang="tr-TR" dirty="0">
                <a:latin typeface="Garamond" panose="02020404030301010803" pitchFamily="18" charset="0"/>
              </a:rPr>
              <a:t>saati ücretli öğretmenler dahil) </a:t>
            </a:r>
            <a:r>
              <a:rPr lang="tr-TR" dirty="0" smtClean="0">
                <a:latin typeface="Garamond" panose="02020404030301010803" pitchFamily="18" charset="0"/>
              </a:rPr>
              <a:t>çalıştıkları </a:t>
            </a:r>
            <a:r>
              <a:rPr lang="tr-TR" dirty="0">
                <a:latin typeface="Garamond" panose="02020404030301010803" pitchFamily="18" charset="0"/>
              </a:rPr>
              <a:t>süreyle orantılı olarak ödenmelidir.</a:t>
            </a:r>
            <a:endParaRPr lang="tr-TR" dirty="0" smtClean="0">
              <a:latin typeface="Garamond" panose="02020404030301010803" pitchFamily="18" charset="0"/>
            </a:endParaRPr>
          </a:p>
          <a:p>
            <a:pPr algn="just"/>
            <a:r>
              <a:rPr lang="tr-TR" dirty="0">
                <a:latin typeface="Garamond" panose="02020404030301010803" pitchFamily="18" charset="0"/>
              </a:rPr>
              <a:t>	</a:t>
            </a:r>
          </a:p>
        </p:txBody>
      </p:sp>
    </p:spTree>
    <p:extLst>
      <p:ext uri="{BB962C8B-B14F-4D97-AF65-F5344CB8AC3E}">
        <p14:creationId xmlns:p14="http://schemas.microsoft.com/office/powerpoint/2010/main" val="6165229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25</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906298" y="6399756"/>
            <a:ext cx="658723"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24/37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34511" y="112526"/>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a:p>
            <a:pPr>
              <a:lnSpc>
                <a:spcPct val="145000"/>
              </a:lnSpc>
              <a:defRPr/>
            </a:pPr>
            <a:r>
              <a:rPr lang="tr-TR" sz="1800" dirty="0" smtClean="0">
                <a:effectLst>
                  <a:outerShdw blurRad="38100" dist="38100" dir="2700000" algn="tl">
                    <a:srgbClr val="000000">
                      <a:alpha val="43137"/>
                    </a:srgbClr>
                  </a:outerShdw>
                </a:effectLst>
                <a:latin typeface="Times New Roman" panose="02020603050405020304" pitchFamily="18" charset="0"/>
              </a:rPr>
              <a:t>Sektöre Özgü Bazı Düzenlemeler</a:t>
            </a:r>
          </a:p>
        </p:txBody>
      </p:sp>
      <p:sp>
        <p:nvSpPr>
          <p:cNvPr id="2" name="Metin kutusu 1"/>
          <p:cNvSpPr txBox="1"/>
          <p:nvPr/>
        </p:nvSpPr>
        <p:spPr>
          <a:xfrm>
            <a:off x="717665" y="1863811"/>
            <a:ext cx="10420004" cy="3416320"/>
          </a:xfrm>
          <a:prstGeom prst="rect">
            <a:avLst/>
          </a:prstGeom>
          <a:noFill/>
        </p:spPr>
        <p:txBody>
          <a:bodyPr wrap="square" rtlCol="0">
            <a:spAutoFit/>
          </a:bodyPr>
          <a:lstStyle/>
          <a:p>
            <a:pPr marL="285750" indent="-285750">
              <a:buFont typeface="Wingdings" panose="05000000000000000000" pitchFamily="2" charset="2"/>
              <a:buChar char="v"/>
            </a:pPr>
            <a:r>
              <a:rPr lang="tr-TR" b="1" dirty="0" smtClean="0">
                <a:latin typeface="Garamond" panose="02020404030301010803" pitchFamily="18" charset="0"/>
              </a:rPr>
              <a:t>1- Öğretim Yılına Hazırlık Ödeneği</a:t>
            </a:r>
          </a:p>
          <a:p>
            <a:r>
              <a:rPr lang="tr-TR" dirty="0" smtClean="0">
                <a:latin typeface="Garamond" panose="02020404030301010803" pitchFamily="18" charset="0"/>
              </a:rPr>
              <a:t>	</a:t>
            </a:r>
          </a:p>
          <a:p>
            <a:pPr algn="just"/>
            <a:r>
              <a:rPr lang="tr-TR" dirty="0" smtClean="0">
                <a:latin typeface="Garamond" panose="02020404030301010803" pitchFamily="18" charset="0"/>
              </a:rPr>
              <a:t>	Fiilen </a:t>
            </a:r>
            <a:r>
              <a:rPr lang="tr-TR" dirty="0">
                <a:latin typeface="Garamond" panose="02020404030301010803" pitchFamily="18" charset="0"/>
              </a:rPr>
              <a:t>öğretmenlik yapanlara, öğretim yılının başladığı ay </a:t>
            </a:r>
            <a:r>
              <a:rPr lang="tr-TR" dirty="0" smtClean="0">
                <a:latin typeface="Garamond" panose="02020404030301010803" pitchFamily="18" charset="0"/>
              </a:rPr>
              <a:t>içinde bir </a:t>
            </a:r>
            <a:r>
              <a:rPr lang="tr-TR" dirty="0">
                <a:latin typeface="Garamond" panose="02020404030301010803" pitchFamily="18" charset="0"/>
              </a:rPr>
              <a:t>defaya mahsus şekilde ödenen bir ödenektir. 657 sayılı Devlet Memurları Kanunu’nun Ek 32 </a:t>
            </a:r>
            <a:r>
              <a:rPr lang="tr-TR" dirty="0" err="1" smtClean="0">
                <a:latin typeface="Garamond" panose="02020404030301010803" pitchFamily="18" charset="0"/>
              </a:rPr>
              <a:t>nci</a:t>
            </a:r>
            <a:r>
              <a:rPr lang="tr-TR" dirty="0" smtClean="0">
                <a:latin typeface="Garamond" panose="02020404030301010803" pitchFamily="18" charset="0"/>
              </a:rPr>
              <a:t> maddesinde</a:t>
            </a:r>
            <a:r>
              <a:rPr lang="tr-TR" dirty="0">
                <a:latin typeface="Garamond" panose="02020404030301010803" pitchFamily="18" charset="0"/>
              </a:rPr>
              <a:t>; “Eğitim ve Öğretim Hizmetleri Sınıfına dahil öğretmen </a:t>
            </a:r>
            <a:r>
              <a:rPr lang="tr-TR" dirty="0" smtClean="0">
                <a:latin typeface="Garamond" panose="02020404030301010803" pitchFamily="18" charset="0"/>
              </a:rPr>
              <a:t>ünvanlı </a:t>
            </a:r>
            <a:r>
              <a:rPr lang="tr-TR" dirty="0">
                <a:latin typeface="Garamond" panose="02020404030301010803" pitchFamily="18" charset="0"/>
              </a:rPr>
              <a:t>kadrolarda </a:t>
            </a:r>
            <a:r>
              <a:rPr lang="tr-TR" dirty="0" smtClean="0">
                <a:latin typeface="Garamond" panose="02020404030301010803" pitchFamily="18" charset="0"/>
              </a:rPr>
              <a:t>görevli olup</a:t>
            </a:r>
            <a:r>
              <a:rPr lang="tr-TR" dirty="0">
                <a:latin typeface="Garamond" panose="02020404030301010803" pitchFamily="18" charset="0"/>
              </a:rPr>
              <a:t>; fiilen öğretmenlik yapanlara (İlköğretim ve okul müdürleri ile yardımcıları, cezaevi </a:t>
            </a:r>
            <a:r>
              <a:rPr lang="tr-TR" dirty="0" smtClean="0">
                <a:latin typeface="Garamond" panose="02020404030301010803" pitchFamily="18" charset="0"/>
              </a:rPr>
              <a:t>okullarında çalışan </a:t>
            </a:r>
            <a:r>
              <a:rPr lang="tr-TR" dirty="0">
                <a:latin typeface="Garamond" panose="02020404030301010803" pitchFamily="18" charset="0"/>
              </a:rPr>
              <a:t>öğretmenler, yönetici, eğitim uzmanı ve eğitim uzmanı yardımcıları dahil) her öğretim </a:t>
            </a:r>
            <a:r>
              <a:rPr lang="tr-TR" dirty="0" smtClean="0">
                <a:latin typeface="Garamond" panose="02020404030301010803" pitchFamily="18" charset="0"/>
              </a:rPr>
              <a:t>yılında bir </a:t>
            </a:r>
            <a:r>
              <a:rPr lang="tr-TR" dirty="0">
                <a:latin typeface="Garamond" panose="02020404030301010803" pitchFamily="18" charset="0"/>
              </a:rPr>
              <a:t>defaya mahsus olmak üzere ve öğretim yılının başladığı ay içinde Milli Eğitim Bakanı </a:t>
            </a:r>
            <a:r>
              <a:rPr lang="tr-TR" dirty="0" smtClean="0">
                <a:latin typeface="Garamond" panose="02020404030301010803" pitchFamily="18" charset="0"/>
              </a:rPr>
              <a:t>tarafından belirlenecek </a:t>
            </a:r>
            <a:r>
              <a:rPr lang="tr-TR" dirty="0">
                <a:latin typeface="Garamond" panose="02020404030301010803" pitchFamily="18" charset="0"/>
              </a:rPr>
              <a:t>tarihte Cumhurbaşkanınca belirlenecek miktarda, öğretim yılına hazırlık </a:t>
            </a:r>
            <a:r>
              <a:rPr lang="tr-TR" dirty="0" smtClean="0">
                <a:latin typeface="Garamond" panose="02020404030301010803" pitchFamily="18" charset="0"/>
              </a:rPr>
              <a:t>ödeneğinin ödeneceği</a:t>
            </a:r>
            <a:r>
              <a:rPr lang="tr-TR" dirty="0">
                <a:latin typeface="Garamond" panose="02020404030301010803" pitchFamily="18" charset="0"/>
              </a:rPr>
              <a:t>” ve ilgili yılın Merkezi Yönetim Bütçe Kanununa ekli K cetvelinin IV. Diğer </a:t>
            </a:r>
            <a:r>
              <a:rPr lang="tr-TR" dirty="0" smtClean="0">
                <a:latin typeface="Garamond" panose="02020404030301010803" pitchFamily="18" charset="0"/>
              </a:rPr>
              <a:t>Ödemeler kısmında </a:t>
            </a:r>
            <a:r>
              <a:rPr lang="tr-TR" dirty="0">
                <a:latin typeface="Garamond" panose="02020404030301010803" pitchFamily="18" charset="0"/>
              </a:rPr>
              <a:t>“ … öğretim yılının başladığı aydan sonra ve birinci dönem ders yılının sonundan önce </a:t>
            </a:r>
            <a:r>
              <a:rPr lang="tr-TR" dirty="0" smtClean="0">
                <a:latin typeface="Garamond" panose="02020404030301010803" pitchFamily="18" charset="0"/>
              </a:rPr>
              <a:t>göreve başlayanlara </a:t>
            </a:r>
            <a:r>
              <a:rPr lang="tr-TR" dirty="0">
                <a:latin typeface="Garamond" panose="02020404030301010803" pitchFamily="18" charset="0"/>
              </a:rPr>
              <a:t>%75’i, birinci dönem ders yılından sonra ve ikinci dönem ders yılının sona </a:t>
            </a:r>
            <a:r>
              <a:rPr lang="tr-TR" dirty="0" smtClean="0">
                <a:latin typeface="Garamond" panose="02020404030301010803" pitchFamily="18" charset="0"/>
              </a:rPr>
              <a:t>ermesinden önce </a:t>
            </a:r>
            <a:r>
              <a:rPr lang="tr-TR" dirty="0">
                <a:latin typeface="Garamond" panose="02020404030301010803" pitchFamily="18" charset="0"/>
              </a:rPr>
              <a:t>göreve başlayanlara ise %50’si oranında yapılır… ” hükümlerine yer verilmiştir.	</a:t>
            </a:r>
          </a:p>
        </p:txBody>
      </p:sp>
    </p:spTree>
    <p:extLst>
      <p:ext uri="{BB962C8B-B14F-4D97-AF65-F5344CB8AC3E}">
        <p14:creationId xmlns:p14="http://schemas.microsoft.com/office/powerpoint/2010/main" val="820986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26</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906298" y="6399756"/>
            <a:ext cx="658723"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25/37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34511" y="112526"/>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a:p>
            <a:pPr>
              <a:lnSpc>
                <a:spcPct val="145000"/>
              </a:lnSpc>
              <a:defRPr/>
            </a:pPr>
            <a:r>
              <a:rPr lang="tr-TR" sz="1800" dirty="0" smtClean="0">
                <a:effectLst>
                  <a:outerShdw blurRad="38100" dist="38100" dir="2700000" algn="tl">
                    <a:srgbClr val="000000">
                      <a:alpha val="43137"/>
                    </a:srgbClr>
                  </a:outerShdw>
                </a:effectLst>
                <a:latin typeface="Times New Roman" panose="02020603050405020304" pitchFamily="18" charset="0"/>
              </a:rPr>
              <a:t>Sektöre Özgü Bazı Düzenlemeler</a:t>
            </a:r>
          </a:p>
        </p:txBody>
      </p:sp>
      <p:sp>
        <p:nvSpPr>
          <p:cNvPr id="2" name="Metin kutusu 1"/>
          <p:cNvSpPr txBox="1"/>
          <p:nvPr/>
        </p:nvSpPr>
        <p:spPr>
          <a:xfrm>
            <a:off x="717665" y="1863811"/>
            <a:ext cx="10420004" cy="3139321"/>
          </a:xfrm>
          <a:prstGeom prst="rect">
            <a:avLst/>
          </a:prstGeom>
          <a:noFill/>
        </p:spPr>
        <p:txBody>
          <a:bodyPr wrap="square" rtlCol="0">
            <a:spAutoFit/>
          </a:bodyPr>
          <a:lstStyle/>
          <a:p>
            <a:r>
              <a:rPr lang="tr-TR" dirty="0" smtClean="0">
                <a:latin typeface="Garamond" panose="02020404030301010803" pitchFamily="18" charset="0"/>
              </a:rPr>
              <a:t>	Hizmet </a:t>
            </a:r>
            <a:r>
              <a:rPr lang="tr-TR" dirty="0">
                <a:latin typeface="Garamond" panose="02020404030301010803" pitchFamily="18" charset="0"/>
              </a:rPr>
              <a:t>Kollarına Yönelik Mali ve Sosyal Haklara İlişkin 2024 ve 2025 Yıllarını Kapsayan 7. </a:t>
            </a:r>
            <a:r>
              <a:rPr lang="tr-TR" dirty="0" smtClean="0">
                <a:latin typeface="Garamond" panose="02020404030301010803" pitchFamily="18" charset="0"/>
              </a:rPr>
              <a:t>Dönem Toplu </a:t>
            </a:r>
            <a:r>
              <a:rPr lang="tr-TR" dirty="0">
                <a:latin typeface="Garamond" panose="02020404030301010803" pitchFamily="18" charset="0"/>
              </a:rPr>
              <a:t>Sözleşme’nin “Eğitim, Öğretim ve Bilim Hizmet Koluna İlişkin Toplu Sözleşme” </a:t>
            </a:r>
            <a:r>
              <a:rPr lang="tr-TR" dirty="0" smtClean="0">
                <a:latin typeface="Garamond" panose="02020404030301010803" pitchFamily="18" charset="0"/>
              </a:rPr>
              <a:t>bölümündeki “Öğretim </a:t>
            </a:r>
            <a:r>
              <a:rPr lang="tr-TR" dirty="0">
                <a:latin typeface="Garamond" panose="02020404030301010803" pitchFamily="18" charset="0"/>
              </a:rPr>
              <a:t>yılına hazırlık ödeneği” başlıklı maddesinde; “657 sayılı Kanunun ek 32 </a:t>
            </a:r>
            <a:r>
              <a:rPr lang="tr-TR" dirty="0" err="1">
                <a:latin typeface="Garamond" panose="02020404030301010803" pitchFamily="18" charset="0"/>
              </a:rPr>
              <a:t>nci</a:t>
            </a:r>
            <a:r>
              <a:rPr lang="tr-TR" dirty="0">
                <a:latin typeface="Garamond" panose="02020404030301010803" pitchFamily="18" charset="0"/>
              </a:rPr>
              <a:t> </a:t>
            </a:r>
            <a:r>
              <a:rPr lang="tr-TR" dirty="0" smtClean="0">
                <a:latin typeface="Garamond" panose="02020404030301010803" pitchFamily="18" charset="0"/>
              </a:rPr>
              <a:t>maddesinde öngörülen </a:t>
            </a:r>
            <a:r>
              <a:rPr lang="tr-TR" dirty="0">
                <a:latin typeface="Garamond" panose="02020404030301010803" pitchFamily="18" charset="0"/>
              </a:rPr>
              <a:t>öğretim yılına hazırlık ödeneği (4.500) gösterge rakamının memur aylık katsayısı ile </a:t>
            </a:r>
            <a:r>
              <a:rPr lang="tr-TR" dirty="0" smtClean="0">
                <a:latin typeface="Garamond" panose="02020404030301010803" pitchFamily="18" charset="0"/>
              </a:rPr>
              <a:t>çarpımı sonucu </a:t>
            </a:r>
            <a:r>
              <a:rPr lang="tr-TR" dirty="0">
                <a:latin typeface="Garamond" panose="02020404030301010803" pitchFamily="18" charset="0"/>
              </a:rPr>
              <a:t>bulunacak tutarda ödenir</a:t>
            </a:r>
            <a:r>
              <a:rPr lang="tr-TR" dirty="0" smtClean="0">
                <a:latin typeface="Garamond" panose="02020404030301010803" pitchFamily="18" charset="0"/>
              </a:rPr>
              <a:t>.” denilmektedir.</a:t>
            </a:r>
          </a:p>
          <a:p>
            <a:pPr algn="just"/>
            <a:r>
              <a:rPr lang="tr-TR" dirty="0">
                <a:latin typeface="Garamond" panose="02020404030301010803" pitchFamily="18" charset="0"/>
              </a:rPr>
              <a:t>	Özel öğretim kurumlarında ders saat ücretli çalışan eğitim personeline ise emsal aylık ders saati </a:t>
            </a:r>
            <a:r>
              <a:rPr lang="tr-TR" dirty="0" smtClean="0">
                <a:latin typeface="Garamond" panose="02020404030301010803" pitchFamily="18" charset="0"/>
              </a:rPr>
              <a:t>karşılığı çalışan </a:t>
            </a:r>
            <a:r>
              <a:rPr lang="tr-TR" dirty="0">
                <a:latin typeface="Garamond" panose="02020404030301010803" pitchFamily="18" charset="0"/>
              </a:rPr>
              <a:t>eğitim personeline göre çalıştığı süreyle orantılı olarak öğretim yılına hazırlık ödeneği </a:t>
            </a:r>
            <a:r>
              <a:rPr lang="tr-TR" dirty="0" smtClean="0">
                <a:latin typeface="Garamond" panose="02020404030301010803" pitchFamily="18" charset="0"/>
              </a:rPr>
              <a:t>ödenmesi gerekmektedir</a:t>
            </a:r>
            <a:r>
              <a:rPr lang="tr-TR" dirty="0">
                <a:latin typeface="Garamond" panose="02020404030301010803" pitchFamily="18" charset="0"/>
              </a:rPr>
              <a:t>. Ayrıca bu kurumlarda idareci (müdür, müdür </a:t>
            </a:r>
            <a:r>
              <a:rPr lang="tr-TR" dirty="0" err="1">
                <a:latin typeface="Garamond" panose="02020404030301010803" pitchFamily="18" charset="0"/>
              </a:rPr>
              <a:t>yrd.</a:t>
            </a:r>
            <a:r>
              <a:rPr lang="tr-TR" dirty="0">
                <a:latin typeface="Garamond" panose="02020404030301010803" pitchFamily="18" charset="0"/>
              </a:rPr>
              <a:t>) olarak görev yapan </a:t>
            </a:r>
            <a:r>
              <a:rPr lang="tr-TR" dirty="0" smtClean="0">
                <a:latin typeface="Garamond" panose="02020404030301010803" pitchFamily="18" charset="0"/>
              </a:rPr>
              <a:t>eğitim personeline </a:t>
            </a:r>
            <a:r>
              <a:rPr lang="tr-TR" dirty="0" smtClean="0">
                <a:latin typeface="Garamond" panose="02020404030301010803" pitchFamily="18" charset="0"/>
              </a:rPr>
              <a:t>fiilen öğretmenlik yapması (derse girmesi) </a:t>
            </a:r>
            <a:r>
              <a:rPr lang="tr-TR" dirty="0">
                <a:latin typeface="Garamond" panose="02020404030301010803" pitchFamily="18" charset="0"/>
              </a:rPr>
              <a:t>durumunda öğretim yılına hazırlık ödeneği </a:t>
            </a:r>
            <a:r>
              <a:rPr lang="tr-TR" dirty="0" smtClean="0">
                <a:latin typeface="Garamond" panose="02020404030301010803" pitchFamily="18" charset="0"/>
              </a:rPr>
              <a:t>ödenmelidir. </a:t>
            </a:r>
          </a:p>
          <a:p>
            <a:r>
              <a:rPr lang="tr-TR" dirty="0" smtClean="0">
                <a:latin typeface="Garamond" panose="02020404030301010803" pitchFamily="18" charset="0"/>
              </a:rPr>
              <a:t>	</a:t>
            </a:r>
          </a:p>
          <a:p>
            <a:pPr algn="just"/>
            <a:r>
              <a:rPr lang="tr-TR" dirty="0" smtClean="0">
                <a:latin typeface="Garamond" panose="02020404030301010803" pitchFamily="18" charset="0"/>
              </a:rPr>
              <a:t>	</a:t>
            </a:r>
            <a:r>
              <a:rPr lang="tr-TR" dirty="0">
                <a:latin typeface="Garamond" panose="02020404030301010803" pitchFamily="18" charset="0"/>
              </a:rPr>
              <a:t>	</a:t>
            </a:r>
          </a:p>
        </p:txBody>
      </p:sp>
    </p:spTree>
    <p:extLst>
      <p:ext uri="{BB962C8B-B14F-4D97-AF65-F5344CB8AC3E}">
        <p14:creationId xmlns:p14="http://schemas.microsoft.com/office/powerpoint/2010/main" val="2793024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27</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922924" y="6399756"/>
            <a:ext cx="642097"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26/37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34511" y="112526"/>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a:p>
            <a:pPr>
              <a:lnSpc>
                <a:spcPct val="145000"/>
              </a:lnSpc>
              <a:defRPr/>
            </a:pPr>
            <a:r>
              <a:rPr lang="tr-TR" sz="1800" dirty="0" smtClean="0">
                <a:effectLst>
                  <a:outerShdw blurRad="38100" dist="38100" dir="2700000" algn="tl">
                    <a:srgbClr val="000000">
                      <a:alpha val="43137"/>
                    </a:srgbClr>
                  </a:outerShdw>
                </a:effectLst>
                <a:latin typeface="Times New Roman" panose="02020603050405020304" pitchFamily="18" charset="0"/>
              </a:rPr>
              <a:t>Sektöre Özgü Bazı Düzenlemeler</a:t>
            </a:r>
          </a:p>
        </p:txBody>
      </p:sp>
      <p:sp>
        <p:nvSpPr>
          <p:cNvPr id="2" name="Metin kutusu 1"/>
          <p:cNvSpPr txBox="1"/>
          <p:nvPr/>
        </p:nvSpPr>
        <p:spPr>
          <a:xfrm>
            <a:off x="767542" y="1859339"/>
            <a:ext cx="10420004" cy="3139321"/>
          </a:xfrm>
          <a:prstGeom prst="rect">
            <a:avLst/>
          </a:prstGeom>
          <a:noFill/>
        </p:spPr>
        <p:txBody>
          <a:bodyPr wrap="square" rtlCol="0">
            <a:spAutoFit/>
          </a:bodyPr>
          <a:lstStyle/>
          <a:p>
            <a:pPr marL="285750" indent="-285750">
              <a:buFont typeface="Wingdings" panose="05000000000000000000" pitchFamily="2" charset="2"/>
              <a:buChar char="v"/>
            </a:pPr>
            <a:r>
              <a:rPr lang="tr-TR" b="1" dirty="0" smtClean="0">
                <a:latin typeface="Garamond" panose="02020404030301010803" pitchFamily="18" charset="0"/>
              </a:rPr>
              <a:t>2- Aile Yardımı Ödeneği</a:t>
            </a:r>
          </a:p>
          <a:p>
            <a:r>
              <a:rPr lang="tr-TR" dirty="0" smtClean="0">
                <a:latin typeface="Garamond" panose="02020404030301010803" pitchFamily="18" charset="0"/>
              </a:rPr>
              <a:t>	</a:t>
            </a:r>
          </a:p>
          <a:p>
            <a:pPr algn="just"/>
            <a:r>
              <a:rPr lang="tr-TR" dirty="0" smtClean="0">
                <a:latin typeface="Garamond" panose="02020404030301010803" pitchFamily="18" charset="0"/>
              </a:rPr>
              <a:t>	Eşi </a:t>
            </a:r>
            <a:r>
              <a:rPr lang="tr-TR" dirty="0">
                <a:latin typeface="Garamond" panose="02020404030301010803" pitchFamily="18" charset="0"/>
              </a:rPr>
              <a:t>çalışmayan veya çocuğu olan öğretmenlere yönelik olarak, aylık </a:t>
            </a:r>
            <a:r>
              <a:rPr lang="tr-TR" dirty="0" smtClean="0">
                <a:latin typeface="Garamond" panose="02020404030301010803" pitchFamily="18" charset="0"/>
              </a:rPr>
              <a:t>olarak ödenen </a:t>
            </a:r>
            <a:r>
              <a:rPr lang="tr-TR" dirty="0">
                <a:latin typeface="Garamond" panose="02020404030301010803" pitchFamily="18" charset="0"/>
              </a:rPr>
              <a:t>bir sosyal yardımdır. Boşanmış öğretmenler de çocukları için bu yardımdan </a:t>
            </a:r>
            <a:r>
              <a:rPr lang="tr-TR" dirty="0" smtClean="0">
                <a:latin typeface="Garamond" panose="02020404030301010803" pitchFamily="18" charset="0"/>
              </a:rPr>
              <a:t>faydalanabileceği gibi </a:t>
            </a:r>
            <a:r>
              <a:rPr lang="tr-TR" dirty="0">
                <a:latin typeface="Garamond" panose="02020404030301010803" pitchFamily="18" charset="0"/>
              </a:rPr>
              <a:t>üvey çocuklar için de bu yardımdan faydalanılabilir. 0-6 yaş çocuklar için aile yardımı bir </a:t>
            </a:r>
            <a:r>
              <a:rPr lang="tr-TR" dirty="0" smtClean="0">
                <a:latin typeface="Garamond" panose="02020404030301010803" pitchFamily="18" charset="0"/>
              </a:rPr>
              <a:t>kat artırımlı </a:t>
            </a:r>
            <a:r>
              <a:rPr lang="tr-TR" dirty="0">
                <a:latin typeface="Garamond" panose="02020404030301010803" pitchFamily="18" charset="0"/>
              </a:rPr>
              <a:t>ödenir. Eş için ödenen aile yardımı ödeneğine evlenme tarihi; çocuk için ödenen yardıma </a:t>
            </a:r>
            <a:r>
              <a:rPr lang="tr-TR" dirty="0" smtClean="0">
                <a:latin typeface="Garamond" panose="02020404030301010803" pitchFamily="18" charset="0"/>
              </a:rPr>
              <a:t>da çocuğunun </a:t>
            </a:r>
            <a:r>
              <a:rPr lang="tr-TR" dirty="0">
                <a:latin typeface="Garamond" panose="02020404030301010803" pitchFamily="18" charset="0"/>
              </a:rPr>
              <a:t>doğduğu tarihi takip eden aybaşından itibaren hak kazanılır. Eş için ödenen aile </a:t>
            </a:r>
            <a:r>
              <a:rPr lang="tr-TR" dirty="0" smtClean="0">
                <a:latin typeface="Garamond" panose="02020404030301010803" pitchFamily="18" charset="0"/>
              </a:rPr>
              <a:t>yardımı ödeneği </a:t>
            </a:r>
            <a:r>
              <a:rPr lang="tr-TR" dirty="0">
                <a:latin typeface="Garamond" panose="02020404030301010803" pitchFamily="18" charset="0"/>
              </a:rPr>
              <a:t>hakkı boşanma veya eşin ölümü, çocuk için ödenen yardım ödeneği hakkı da çocuğun </a:t>
            </a:r>
            <a:r>
              <a:rPr lang="tr-TR" dirty="0" smtClean="0">
                <a:latin typeface="Garamond" panose="02020404030301010803" pitchFamily="18" charset="0"/>
              </a:rPr>
              <a:t>ölümü veya </a:t>
            </a:r>
            <a:r>
              <a:rPr lang="tr-TR" dirty="0">
                <a:latin typeface="Garamond" panose="02020404030301010803" pitchFamily="18" charset="0"/>
              </a:rPr>
              <a:t>çocuğun evlenmesi, 25 yaşına girmesi, menfaat karşılığı bir işte çalışması veya çocuğun </a:t>
            </a:r>
            <a:r>
              <a:rPr lang="tr-TR" dirty="0" smtClean="0">
                <a:latin typeface="Garamond" panose="02020404030301010803" pitchFamily="18" charset="0"/>
              </a:rPr>
              <a:t>burs alması </a:t>
            </a:r>
            <a:r>
              <a:rPr lang="tr-TR" dirty="0">
                <a:latin typeface="Garamond" panose="02020404030301010803" pitchFamily="18" charset="0"/>
              </a:rPr>
              <a:t>veya Devlet tarafından okutulması durumlarında sona erer. Eşlerden ikisi de aile yardımı </a:t>
            </a:r>
            <a:r>
              <a:rPr lang="tr-TR" dirty="0" smtClean="0">
                <a:latin typeface="Garamond" panose="02020404030301010803" pitchFamily="18" charset="0"/>
              </a:rPr>
              <a:t>almaya hak </a:t>
            </a:r>
            <a:r>
              <a:rPr lang="tr-TR" dirty="0">
                <a:latin typeface="Garamond" panose="02020404030301010803" pitchFamily="18" charset="0"/>
              </a:rPr>
              <a:t>kazanmışsa bu haktan sadece birisi yararlanır. </a:t>
            </a:r>
            <a:endParaRPr lang="tr-TR" dirty="0" smtClean="0">
              <a:latin typeface="Garamond" panose="02020404030301010803" pitchFamily="18" charset="0"/>
            </a:endParaRPr>
          </a:p>
          <a:p>
            <a:pPr algn="just"/>
            <a:r>
              <a:rPr lang="tr-TR" dirty="0" smtClean="0">
                <a:latin typeface="Garamond" panose="02020404030301010803" pitchFamily="18" charset="0"/>
              </a:rPr>
              <a:t>	</a:t>
            </a:r>
            <a:endParaRPr lang="tr-TR" dirty="0">
              <a:latin typeface="Garamond" panose="02020404030301010803" pitchFamily="18" charset="0"/>
            </a:endParaRPr>
          </a:p>
        </p:txBody>
      </p:sp>
    </p:spTree>
    <p:extLst>
      <p:ext uri="{BB962C8B-B14F-4D97-AF65-F5344CB8AC3E}">
        <p14:creationId xmlns:p14="http://schemas.microsoft.com/office/powerpoint/2010/main" val="13489286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28</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939550" y="6399756"/>
            <a:ext cx="625472"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27/37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34511" y="112526"/>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a:p>
            <a:pPr>
              <a:lnSpc>
                <a:spcPct val="145000"/>
              </a:lnSpc>
              <a:defRPr/>
            </a:pPr>
            <a:r>
              <a:rPr lang="tr-TR" sz="1800" dirty="0" smtClean="0">
                <a:effectLst>
                  <a:outerShdw blurRad="38100" dist="38100" dir="2700000" algn="tl">
                    <a:srgbClr val="000000">
                      <a:alpha val="43137"/>
                    </a:srgbClr>
                  </a:outerShdw>
                </a:effectLst>
                <a:latin typeface="Times New Roman" panose="02020603050405020304" pitchFamily="18" charset="0"/>
              </a:rPr>
              <a:t>Sektöre Özgü Bazı Düzenlemeler</a:t>
            </a:r>
          </a:p>
        </p:txBody>
      </p:sp>
      <p:sp>
        <p:nvSpPr>
          <p:cNvPr id="2" name="Metin kutusu 1"/>
          <p:cNvSpPr txBox="1"/>
          <p:nvPr/>
        </p:nvSpPr>
        <p:spPr>
          <a:xfrm>
            <a:off x="767542" y="1859339"/>
            <a:ext cx="10420004" cy="2862322"/>
          </a:xfrm>
          <a:prstGeom prst="rect">
            <a:avLst/>
          </a:prstGeom>
          <a:noFill/>
        </p:spPr>
        <p:txBody>
          <a:bodyPr wrap="square" rtlCol="0">
            <a:spAutoFit/>
          </a:bodyPr>
          <a:lstStyle/>
          <a:p>
            <a:pPr algn="just"/>
            <a:r>
              <a:rPr lang="tr-TR" dirty="0" smtClean="0">
                <a:latin typeface="Garamond" panose="02020404030301010803" pitchFamily="18" charset="0"/>
              </a:rPr>
              <a:t> 	Aile </a:t>
            </a:r>
            <a:r>
              <a:rPr lang="tr-TR" dirty="0">
                <a:latin typeface="Garamond" panose="02020404030301010803" pitchFamily="18" charset="0"/>
              </a:rPr>
              <a:t>yardımının tutarları 657 sayılı Devlet Memurları Kanunu’nun 202 </a:t>
            </a:r>
            <a:r>
              <a:rPr lang="tr-TR" dirty="0" err="1">
                <a:latin typeface="Garamond" panose="02020404030301010803" pitchFamily="18" charset="0"/>
              </a:rPr>
              <a:t>nci</a:t>
            </a:r>
            <a:r>
              <a:rPr lang="tr-TR" dirty="0">
                <a:latin typeface="Garamond" panose="02020404030301010803" pitchFamily="18" charset="0"/>
              </a:rPr>
              <a:t> maddesinde; memurun her ne </a:t>
            </a:r>
            <a:r>
              <a:rPr lang="tr-TR" dirty="0" smtClean="0">
                <a:latin typeface="Garamond" panose="02020404030301010803" pitchFamily="18" charset="0"/>
              </a:rPr>
              <a:t>şekilde olursa </a:t>
            </a:r>
            <a:r>
              <a:rPr lang="tr-TR" dirty="0">
                <a:latin typeface="Garamond" panose="02020404030301010803" pitchFamily="18" charset="0"/>
              </a:rPr>
              <a:t>olsun menfaat karşılığı çalışmayan veya herhangi bir sosyal güvenlik kuruluşundan aylık almayan eşi için 1500 (Kamu Görevlileri Toplu Sözleşmesiyle 2273 olarak uygulanır), çocuklarından her biri için de 250 gösterge rakamının (72 </a:t>
            </a:r>
            <a:r>
              <a:rPr lang="tr-TR" dirty="0" err="1">
                <a:latin typeface="Garamond" panose="02020404030301010803" pitchFamily="18" charset="0"/>
              </a:rPr>
              <a:t>nci</a:t>
            </a:r>
            <a:r>
              <a:rPr lang="tr-TR" dirty="0">
                <a:latin typeface="Garamond" panose="02020404030301010803" pitchFamily="18" charset="0"/>
              </a:rPr>
              <a:t> ay dâhil olmak üzere </a:t>
            </a:r>
            <a:r>
              <a:rPr lang="tr-TR" b="1" dirty="0">
                <a:latin typeface="Garamond" panose="02020404030301010803" pitchFamily="18" charset="0"/>
              </a:rPr>
              <a:t>0-6 yaş grubunda yer alan çocuklar için bir kat artırımlı </a:t>
            </a:r>
            <a:r>
              <a:rPr lang="tr-TR" dirty="0">
                <a:latin typeface="Garamond" panose="02020404030301010803" pitchFamily="18" charset="0"/>
              </a:rPr>
              <a:t>500 olarak uygulanır, Kamu Görevlileri Toplu Sözleşmesiyle </a:t>
            </a:r>
            <a:r>
              <a:rPr lang="tr-TR" b="1" dirty="0">
                <a:latin typeface="Garamond" panose="02020404030301010803" pitchFamily="18" charset="0"/>
              </a:rPr>
              <a:t>engelli çocuklar için yüzde 50 artırımlı </a:t>
            </a:r>
            <a:r>
              <a:rPr lang="tr-TR" dirty="0">
                <a:latin typeface="Garamond" panose="02020404030301010803" pitchFamily="18" charset="0"/>
              </a:rPr>
              <a:t>375 veya 750 olarak uygulanır) aylık katsayısı ile çarpılması sonucu elde edilecek miktar üzerinden ödenir. Eşlerden birine iş akdi veya toplu sözleşme gereği çocukları için yapılan aile yardımı ödeneği daha düşük ise, yalnız aradaki fark ödenir. Aile yardımı ödenekleri hiç bir vergi ve kesintiye tabi tutulmaksızın ödenir ve borç </a:t>
            </a:r>
            <a:r>
              <a:rPr lang="tr-TR" dirty="0" smtClean="0">
                <a:latin typeface="Garamond" panose="02020404030301010803" pitchFamily="18" charset="0"/>
              </a:rPr>
              <a:t>için haczedilemez</a:t>
            </a:r>
            <a:r>
              <a:rPr lang="tr-TR" dirty="0">
                <a:latin typeface="Garamond" panose="02020404030301010803" pitchFamily="18" charset="0"/>
              </a:rPr>
              <a:t>.	</a:t>
            </a:r>
          </a:p>
          <a:p>
            <a:r>
              <a:rPr lang="tr-TR" dirty="0" smtClean="0">
                <a:latin typeface="Garamond" panose="02020404030301010803" pitchFamily="18" charset="0"/>
              </a:rPr>
              <a:t> </a:t>
            </a:r>
          </a:p>
          <a:p>
            <a:pPr algn="just"/>
            <a:r>
              <a:rPr lang="tr-TR" dirty="0" smtClean="0">
                <a:latin typeface="Garamond" panose="02020404030301010803" pitchFamily="18" charset="0"/>
              </a:rPr>
              <a:t>	</a:t>
            </a:r>
            <a:endParaRPr lang="tr-TR" dirty="0">
              <a:latin typeface="Garamond" panose="02020404030301010803" pitchFamily="18" charset="0"/>
            </a:endParaRPr>
          </a:p>
        </p:txBody>
      </p:sp>
    </p:spTree>
    <p:extLst>
      <p:ext uri="{BB962C8B-B14F-4D97-AF65-F5344CB8AC3E}">
        <p14:creationId xmlns:p14="http://schemas.microsoft.com/office/powerpoint/2010/main" val="427554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29</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914612" y="6399756"/>
            <a:ext cx="650410"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28/37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34511" y="112526"/>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a:p>
            <a:pPr>
              <a:lnSpc>
                <a:spcPct val="145000"/>
              </a:lnSpc>
              <a:defRPr/>
            </a:pPr>
            <a:r>
              <a:rPr lang="tr-TR" sz="1800" dirty="0" smtClean="0">
                <a:effectLst>
                  <a:outerShdw blurRad="38100" dist="38100" dir="2700000" algn="tl">
                    <a:srgbClr val="000000">
                      <a:alpha val="43137"/>
                    </a:srgbClr>
                  </a:outerShdw>
                </a:effectLst>
                <a:latin typeface="Times New Roman" panose="02020603050405020304" pitchFamily="18" charset="0"/>
              </a:rPr>
              <a:t>Sektöre Özgü Bazı Düzenlemeler</a:t>
            </a:r>
          </a:p>
        </p:txBody>
      </p:sp>
      <p:sp>
        <p:nvSpPr>
          <p:cNvPr id="2" name="Metin kutusu 1"/>
          <p:cNvSpPr txBox="1"/>
          <p:nvPr/>
        </p:nvSpPr>
        <p:spPr>
          <a:xfrm>
            <a:off x="767542" y="1859339"/>
            <a:ext cx="10420004" cy="3970318"/>
          </a:xfrm>
          <a:prstGeom prst="rect">
            <a:avLst/>
          </a:prstGeom>
          <a:noFill/>
        </p:spPr>
        <p:txBody>
          <a:bodyPr wrap="square" rtlCol="0">
            <a:spAutoFit/>
          </a:bodyPr>
          <a:lstStyle/>
          <a:p>
            <a:pPr marL="285750" indent="-285750">
              <a:buFont typeface="Wingdings" panose="05000000000000000000" pitchFamily="2" charset="2"/>
              <a:buChar char="v"/>
            </a:pPr>
            <a:r>
              <a:rPr lang="tr-TR" b="1" dirty="0">
                <a:latin typeface="Garamond" panose="02020404030301010803" pitchFamily="18" charset="0"/>
              </a:rPr>
              <a:t>3</a:t>
            </a:r>
            <a:r>
              <a:rPr lang="tr-TR" b="1" dirty="0" smtClean="0">
                <a:latin typeface="Garamond" panose="02020404030301010803" pitchFamily="18" charset="0"/>
              </a:rPr>
              <a:t>- Ölüm Yardımı Ödeneği</a:t>
            </a:r>
          </a:p>
          <a:p>
            <a:r>
              <a:rPr lang="tr-TR" dirty="0" smtClean="0">
                <a:latin typeface="Garamond" panose="02020404030301010803" pitchFamily="18" charset="0"/>
              </a:rPr>
              <a:t>	</a:t>
            </a:r>
          </a:p>
          <a:p>
            <a:pPr algn="just"/>
            <a:r>
              <a:rPr lang="tr-TR" dirty="0" smtClean="0">
                <a:latin typeface="Garamond" panose="02020404030301010803" pitchFamily="18" charset="0"/>
              </a:rPr>
              <a:t>	657 </a:t>
            </a:r>
            <a:r>
              <a:rPr lang="tr-TR" dirty="0">
                <a:latin typeface="Garamond" panose="02020404030301010803" pitchFamily="18" charset="0"/>
              </a:rPr>
              <a:t>sayılı Devlet Memurları Kanunu’nun 208 </a:t>
            </a:r>
            <a:r>
              <a:rPr lang="tr-TR" dirty="0" err="1">
                <a:latin typeface="Garamond" panose="02020404030301010803" pitchFamily="18" charset="0"/>
              </a:rPr>
              <a:t>nci</a:t>
            </a:r>
            <a:r>
              <a:rPr lang="tr-TR" dirty="0">
                <a:latin typeface="Garamond" panose="02020404030301010803" pitchFamily="18" charset="0"/>
              </a:rPr>
              <a:t> maddesinde </a:t>
            </a:r>
            <a:r>
              <a:rPr lang="tr-TR" dirty="0" smtClean="0">
                <a:latin typeface="Garamond" panose="02020404030301010803" pitchFamily="18" charset="0"/>
              </a:rPr>
              <a:t>aile yardımı </a:t>
            </a:r>
            <a:r>
              <a:rPr lang="tr-TR" dirty="0">
                <a:latin typeface="Garamond" panose="02020404030301010803" pitchFamily="18" charset="0"/>
              </a:rPr>
              <a:t>alma hakkı bulunan eş veya çocukların vefatı halinde </a:t>
            </a:r>
            <a:r>
              <a:rPr lang="tr-TR" dirty="0" smtClean="0">
                <a:latin typeface="Garamond" panose="02020404030301010803" pitchFamily="18" charset="0"/>
              </a:rPr>
              <a:t>personele </a:t>
            </a:r>
            <a:r>
              <a:rPr lang="tr-TR" dirty="0">
                <a:latin typeface="Garamond" panose="02020404030301010803" pitchFamily="18" charset="0"/>
              </a:rPr>
              <a:t>en yüksek Devlet </a:t>
            </a:r>
            <a:r>
              <a:rPr lang="tr-TR" dirty="0" smtClean="0">
                <a:latin typeface="Garamond" panose="02020404030301010803" pitchFamily="18" charset="0"/>
              </a:rPr>
              <a:t>memuru aylığı </a:t>
            </a:r>
            <a:r>
              <a:rPr lang="tr-TR" dirty="0">
                <a:latin typeface="Garamond" panose="02020404030301010803" pitchFamily="18" charset="0"/>
              </a:rPr>
              <a:t>(ek gösterge dahil/8000+1500=9500) tutarında, </a:t>
            </a:r>
            <a:r>
              <a:rPr lang="tr-TR" dirty="0" smtClean="0">
                <a:latin typeface="Garamond" panose="02020404030301010803" pitchFamily="18" charset="0"/>
              </a:rPr>
              <a:t>personelin </a:t>
            </a:r>
            <a:r>
              <a:rPr lang="tr-TR" dirty="0">
                <a:latin typeface="Garamond" panose="02020404030301010803" pitchFamily="18" charset="0"/>
              </a:rPr>
              <a:t>vefatı halinde ise bu kişilere </a:t>
            </a:r>
            <a:r>
              <a:rPr lang="tr-TR" dirty="0" smtClean="0">
                <a:latin typeface="Garamond" panose="02020404030301010803" pitchFamily="18" charset="0"/>
              </a:rPr>
              <a:t>bunlar yoksa </a:t>
            </a:r>
            <a:r>
              <a:rPr lang="tr-TR" dirty="0">
                <a:latin typeface="Garamond" panose="02020404030301010803" pitchFamily="18" charset="0"/>
              </a:rPr>
              <a:t>ana ve babasına, bunlar da yoksa kardeşlerine en yüksek Devlet memuru aylığının (ek </a:t>
            </a:r>
            <a:r>
              <a:rPr lang="tr-TR" dirty="0" smtClean="0">
                <a:latin typeface="Garamond" panose="02020404030301010803" pitchFamily="18" charset="0"/>
              </a:rPr>
              <a:t>gösterge dahil/8000+1500=9500</a:t>
            </a:r>
            <a:r>
              <a:rPr lang="tr-TR" dirty="0">
                <a:latin typeface="Garamond" panose="02020404030301010803" pitchFamily="18" charset="0"/>
              </a:rPr>
              <a:t>) iki katı tutarında (aylık katsayısı ile çarpılması sonucu elde edilecek </a:t>
            </a:r>
            <a:r>
              <a:rPr lang="tr-TR" dirty="0" smtClean="0">
                <a:latin typeface="Garamond" panose="02020404030301010803" pitchFamily="18" charset="0"/>
              </a:rPr>
              <a:t>miktar üzerinden </a:t>
            </a:r>
            <a:r>
              <a:rPr lang="tr-TR" dirty="0">
                <a:latin typeface="Garamond" panose="02020404030301010803" pitchFamily="18" charset="0"/>
              </a:rPr>
              <a:t>ödenir) ödenen bir sosyal yardımdır. Ölüm yardımı ödeneği, hiçbir vergi ve kesintiye </a:t>
            </a:r>
            <a:r>
              <a:rPr lang="tr-TR" dirty="0" smtClean="0">
                <a:latin typeface="Garamond" panose="02020404030301010803" pitchFamily="18" charset="0"/>
              </a:rPr>
              <a:t>tabi tutulamaz.</a:t>
            </a:r>
          </a:p>
          <a:p>
            <a:pPr algn="just"/>
            <a:endParaRPr lang="tr-TR" dirty="0">
              <a:latin typeface="Garamond" panose="02020404030301010803" pitchFamily="18" charset="0"/>
            </a:endParaRPr>
          </a:p>
          <a:p>
            <a:pPr marL="285750" indent="-285750" algn="just">
              <a:buFont typeface="Wingdings" panose="05000000000000000000" pitchFamily="2" charset="2"/>
              <a:buChar char="v"/>
            </a:pPr>
            <a:r>
              <a:rPr lang="tr-TR" b="1" dirty="0" smtClean="0">
                <a:latin typeface="Garamond" panose="02020404030301010803" pitchFamily="18" charset="0"/>
              </a:rPr>
              <a:t>Sosyal Yardım Kapsamındaki Ek Ödemlerden Yararlanacaklar</a:t>
            </a:r>
          </a:p>
          <a:p>
            <a:pPr algn="just"/>
            <a:r>
              <a:rPr lang="tr-TR" dirty="0">
                <a:latin typeface="Garamond" panose="02020404030301010803" pitchFamily="18" charset="0"/>
              </a:rPr>
              <a:t>	</a:t>
            </a:r>
            <a:endParaRPr lang="tr-TR" dirty="0" smtClean="0">
              <a:latin typeface="Garamond" panose="02020404030301010803" pitchFamily="18" charset="0"/>
            </a:endParaRPr>
          </a:p>
          <a:p>
            <a:pPr algn="just"/>
            <a:r>
              <a:rPr lang="tr-TR" dirty="0">
                <a:latin typeface="Garamond" panose="02020404030301010803" pitchFamily="18" charset="0"/>
              </a:rPr>
              <a:t>	</a:t>
            </a:r>
            <a:r>
              <a:rPr lang="tr-TR" dirty="0" smtClean="0">
                <a:latin typeface="Garamond" panose="02020404030301010803" pitchFamily="18" charset="0"/>
              </a:rPr>
              <a:t>Öğretim yılına hazırlık ödeneği sadece özel okullardaki eğitim personeline ödenmelidir. Bunun dışındaki aile ve ölüm yardımı ödenekleri ise özel okullarda çalışan tüm personele ödenmelidir. </a:t>
            </a:r>
          </a:p>
          <a:p>
            <a:pPr algn="just"/>
            <a:r>
              <a:rPr lang="tr-TR" dirty="0" smtClean="0">
                <a:latin typeface="Garamond" panose="02020404030301010803" pitchFamily="18" charset="0"/>
              </a:rPr>
              <a:t>	</a:t>
            </a:r>
            <a:endParaRPr lang="tr-TR" dirty="0">
              <a:latin typeface="Garamond" panose="02020404030301010803" pitchFamily="18" charset="0"/>
            </a:endParaRPr>
          </a:p>
        </p:txBody>
      </p:sp>
    </p:spTree>
    <p:extLst>
      <p:ext uri="{BB962C8B-B14F-4D97-AF65-F5344CB8AC3E}">
        <p14:creationId xmlns:p14="http://schemas.microsoft.com/office/powerpoint/2010/main" val="3799360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3</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1013800" y="6399756"/>
            <a:ext cx="551221"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2/37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67761" y="160047"/>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BAŞKANLIĞI</a:t>
            </a:r>
          </a:p>
          <a:p>
            <a:pPr>
              <a:lnSpc>
                <a:spcPct val="145000"/>
              </a:lnSpc>
              <a:defRPr/>
            </a:pPr>
            <a:r>
              <a:rPr lang="tr-TR" sz="1600" dirty="0" smtClean="0">
                <a:effectLst>
                  <a:outerShdw blurRad="38100" dist="38100" dir="2700000" algn="tl">
                    <a:srgbClr val="000000">
                      <a:alpha val="43137"/>
                    </a:srgbClr>
                  </a:outerShdw>
                </a:effectLst>
                <a:latin typeface="Times New Roman" panose="02020603050405020304" pitchFamily="18" charset="0"/>
              </a:rPr>
              <a:t>Teftiş Faaliyetleri</a:t>
            </a:r>
            <a:endParaRPr lang="tr-TR" sz="1600" dirty="0">
              <a:effectLst>
                <a:outerShdw blurRad="38100" dist="38100" dir="2700000" algn="tl">
                  <a:srgbClr val="000000">
                    <a:alpha val="43137"/>
                  </a:srgbClr>
                </a:outerShdw>
              </a:effectLst>
              <a:latin typeface="Times New Roman" panose="02020603050405020304" pitchFamily="18" charset="0"/>
            </a:endParaRPr>
          </a:p>
        </p:txBody>
      </p:sp>
      <p:sp>
        <p:nvSpPr>
          <p:cNvPr id="11" name="Metin kutusu 10">
            <a:extLst>
              <a:ext uri="{FF2B5EF4-FFF2-40B4-BE49-F238E27FC236}">
                <a16:creationId xmlns:a16="http://schemas.microsoft.com/office/drawing/2014/main" id="{5D0E5F29-F5A4-486A-869F-A709D099C4CD}"/>
              </a:ext>
            </a:extLst>
          </p:cNvPr>
          <p:cNvSpPr txBox="1"/>
          <p:nvPr/>
        </p:nvSpPr>
        <p:spPr>
          <a:xfrm>
            <a:off x="914400" y="1608515"/>
            <a:ext cx="10439400" cy="461665"/>
          </a:xfrm>
          <a:prstGeom prst="rect">
            <a:avLst/>
          </a:prstGeom>
          <a:noFill/>
        </p:spPr>
        <p:txBody>
          <a:bodyPr wrap="square">
            <a:spAutoFit/>
          </a:bodyPr>
          <a:lstStyle/>
          <a:p>
            <a:pPr marL="0" indent="0" algn="just">
              <a:buNone/>
            </a:pPr>
            <a:endParaRPr lang="tr-TR" sz="2400" dirty="0">
              <a:latin typeface="Garamond" panose="02020404030301010803" pitchFamily="18" charset="0"/>
            </a:endParaRPr>
          </a:p>
        </p:txBody>
      </p:sp>
      <p:graphicFrame>
        <p:nvGraphicFramePr>
          <p:cNvPr id="8" name="Diyagram 7"/>
          <p:cNvGraphicFramePr/>
          <p:nvPr>
            <p:extLst>
              <p:ext uri="{D42A27DB-BD31-4B8C-83A1-F6EECF244321}">
                <p14:modId xmlns:p14="http://schemas.microsoft.com/office/powerpoint/2010/main" val="505246762"/>
              </p:ext>
            </p:extLst>
          </p:nvPr>
        </p:nvGraphicFramePr>
        <p:xfrm>
          <a:off x="1640361" y="1374059"/>
          <a:ext cx="7369073" cy="4109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0774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30</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922924" y="6399756"/>
            <a:ext cx="642097"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29/37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34511" y="112526"/>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a:p>
            <a:pPr>
              <a:lnSpc>
                <a:spcPct val="145000"/>
              </a:lnSpc>
              <a:defRPr/>
            </a:pPr>
            <a:r>
              <a:rPr lang="tr-TR" sz="1800" dirty="0" smtClean="0">
                <a:effectLst>
                  <a:outerShdw blurRad="38100" dist="38100" dir="2700000" algn="tl">
                    <a:srgbClr val="000000">
                      <a:alpha val="43137"/>
                    </a:srgbClr>
                  </a:outerShdw>
                </a:effectLst>
                <a:latin typeface="Times New Roman" panose="02020603050405020304" pitchFamily="18" charset="0"/>
              </a:rPr>
              <a:t>Sektöre Özgü Bazı Düzenlemeler</a:t>
            </a:r>
          </a:p>
        </p:txBody>
      </p:sp>
      <p:sp>
        <p:nvSpPr>
          <p:cNvPr id="2" name="Metin kutusu 1"/>
          <p:cNvSpPr txBox="1"/>
          <p:nvPr/>
        </p:nvSpPr>
        <p:spPr>
          <a:xfrm>
            <a:off x="933796" y="1474573"/>
            <a:ext cx="10420004" cy="4247317"/>
          </a:xfrm>
          <a:prstGeom prst="rect">
            <a:avLst/>
          </a:prstGeom>
          <a:noFill/>
        </p:spPr>
        <p:txBody>
          <a:bodyPr wrap="square" rtlCol="0">
            <a:spAutoFit/>
          </a:bodyPr>
          <a:lstStyle/>
          <a:p>
            <a:pPr marL="285750" indent="-285750">
              <a:buFont typeface="Wingdings" panose="05000000000000000000" pitchFamily="2" charset="2"/>
              <a:buChar char="v"/>
            </a:pPr>
            <a:r>
              <a:rPr lang="tr-TR" b="1" dirty="0" smtClean="0">
                <a:latin typeface="Garamond" panose="02020404030301010803" pitchFamily="18" charset="0"/>
              </a:rPr>
              <a:t>Hafta Tatili</a:t>
            </a:r>
          </a:p>
          <a:p>
            <a:pPr algn="just"/>
            <a:r>
              <a:rPr lang="tr-TR" dirty="0">
                <a:latin typeface="Garamond" panose="02020404030301010803" pitchFamily="18" charset="0"/>
              </a:rPr>
              <a:t>	4857 sayılı Kanunun 46 </a:t>
            </a:r>
            <a:r>
              <a:rPr lang="tr-TR" dirty="0" err="1">
                <a:latin typeface="Garamond" panose="02020404030301010803" pitchFamily="18" charset="0"/>
              </a:rPr>
              <a:t>ncı</a:t>
            </a:r>
            <a:r>
              <a:rPr lang="tr-TR" dirty="0">
                <a:latin typeface="Garamond" panose="02020404030301010803" pitchFamily="18" charset="0"/>
              </a:rPr>
              <a:t> maddesinin birinci fıkrasında hafta tatili hakkı “Bu Kanun kapsamına giren işyerlerinde, işçilere tatil gününden önce 63 üncü maddeye göre belirlenen iş günlerinde çalışmış olmaları koşulu ile yedi günlük bir zaman dilimi içinde </a:t>
            </a:r>
            <a:r>
              <a:rPr lang="tr-TR" b="1" dirty="0">
                <a:latin typeface="Garamond" panose="02020404030301010803" pitchFamily="18" charset="0"/>
              </a:rPr>
              <a:t>kesintisiz en az yirmi dört saat</a:t>
            </a:r>
            <a:r>
              <a:rPr lang="tr-TR" dirty="0">
                <a:latin typeface="Garamond" panose="02020404030301010803" pitchFamily="18" charset="0"/>
              </a:rPr>
              <a:t> dinlenme (hafta tatili) verilir.” şeklinde düzenlenmiş, ikinci fıkrasında ise çalışılmayan hafta tatili günü için işveren tarafından bir iş karşılığı olmaksızın o günün </a:t>
            </a:r>
            <a:r>
              <a:rPr lang="tr-TR" dirty="0" smtClean="0">
                <a:latin typeface="Garamond" panose="02020404030301010803" pitchFamily="18" charset="0"/>
              </a:rPr>
              <a:t>ücretinin tam </a:t>
            </a:r>
            <a:r>
              <a:rPr lang="tr-TR" dirty="0">
                <a:latin typeface="Garamond" panose="02020404030301010803" pitchFamily="18" charset="0"/>
              </a:rPr>
              <a:t>olarak ödeneceği hükme </a:t>
            </a:r>
            <a:r>
              <a:rPr lang="tr-TR" dirty="0" smtClean="0">
                <a:latin typeface="Garamond" panose="02020404030301010803" pitchFamily="18" charset="0"/>
              </a:rPr>
              <a:t>bağlanmıştır. 4857 </a:t>
            </a:r>
            <a:r>
              <a:rPr lang="tr-TR" dirty="0">
                <a:latin typeface="Garamond" panose="02020404030301010803" pitchFamily="18" charset="0"/>
              </a:rPr>
              <a:t>sayılı Kanunun 46 </a:t>
            </a:r>
            <a:r>
              <a:rPr lang="tr-TR" dirty="0" err="1">
                <a:latin typeface="Garamond" panose="02020404030301010803" pitchFamily="18" charset="0"/>
              </a:rPr>
              <a:t>ncı</a:t>
            </a:r>
            <a:r>
              <a:rPr lang="tr-TR" dirty="0">
                <a:latin typeface="Garamond" panose="02020404030301010803" pitchFamily="18" charset="0"/>
              </a:rPr>
              <a:t> maddesi hükümleri uyarınca işçilere yedi günlük bir zaman dilimi içinde kesintisiz en az yirmi dört saat, o günün ücreti tam olarak ödenmek suretiyle bir dinlenme yani hafta tatili verilmesi gerekir. İşçinin sağlığının korunması ve işgücünün yenilenmesi amacıyla tatil verilmesi, Anayasanın 50 </a:t>
            </a:r>
            <a:r>
              <a:rPr lang="tr-TR" dirty="0" err="1">
                <a:latin typeface="Garamond" panose="02020404030301010803" pitchFamily="18" charset="0"/>
              </a:rPr>
              <a:t>nci</a:t>
            </a:r>
            <a:r>
              <a:rPr lang="tr-TR" dirty="0">
                <a:latin typeface="Garamond" panose="02020404030301010803" pitchFamily="18" charset="0"/>
              </a:rPr>
              <a:t> maddesinden kaynaklanan bir zorunluluktur</a:t>
            </a:r>
            <a:r>
              <a:rPr lang="tr-TR" dirty="0" smtClean="0">
                <a:latin typeface="Garamond" panose="02020404030301010803" pitchFamily="18" charset="0"/>
              </a:rPr>
              <a:t>.</a:t>
            </a:r>
          </a:p>
          <a:p>
            <a:pPr algn="just"/>
            <a:endParaRPr lang="tr-TR" dirty="0">
              <a:latin typeface="Garamond" panose="02020404030301010803" pitchFamily="18" charset="0"/>
            </a:endParaRPr>
          </a:p>
          <a:p>
            <a:pPr algn="just"/>
            <a:r>
              <a:rPr lang="tr-TR" dirty="0" smtClean="0">
                <a:latin typeface="Garamond" panose="02020404030301010803" pitchFamily="18" charset="0"/>
              </a:rPr>
              <a:t>	Kısmî </a:t>
            </a:r>
            <a:r>
              <a:rPr lang="tr-TR" dirty="0">
                <a:latin typeface="Garamond" panose="02020404030301010803" pitchFamily="18" charset="0"/>
              </a:rPr>
              <a:t>süreli iş sözleşmesiyle çalışan işçi de tam süreli iş sözleşmesi ile çalışan emsal işçi gibi tatil gününden önceki iş günlerini çalışarak geçirmesi ya da çalışılmış gibi sayılması halinde hafta tatiline hak kazanabilecektir. Örneğin, tam süreli emsal işçiler haftada 5 gün esasına göre çalışıyorsa, haftada 5 gün esasına göre çalışan kısmi süreli işçiler de 4857 sayılı Kanunun 46 </a:t>
            </a:r>
            <a:r>
              <a:rPr lang="tr-TR" dirty="0" err="1">
                <a:latin typeface="Garamond" panose="02020404030301010803" pitchFamily="18" charset="0"/>
              </a:rPr>
              <a:t>ncı</a:t>
            </a:r>
            <a:r>
              <a:rPr lang="tr-TR" dirty="0">
                <a:latin typeface="Garamond" panose="02020404030301010803" pitchFamily="18" charset="0"/>
              </a:rPr>
              <a:t> maddesindeki diğer koşullara bağlı olarak hafta tatiline hak kazanacaktır.</a:t>
            </a:r>
          </a:p>
        </p:txBody>
      </p:sp>
    </p:spTree>
    <p:extLst>
      <p:ext uri="{BB962C8B-B14F-4D97-AF65-F5344CB8AC3E}">
        <p14:creationId xmlns:p14="http://schemas.microsoft.com/office/powerpoint/2010/main" val="3896119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31</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922924" y="6399756"/>
            <a:ext cx="642097"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30/37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34511" y="112526"/>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a:p>
            <a:pPr>
              <a:lnSpc>
                <a:spcPct val="145000"/>
              </a:lnSpc>
              <a:defRPr/>
            </a:pPr>
            <a:r>
              <a:rPr lang="tr-TR" sz="1800" dirty="0" smtClean="0">
                <a:effectLst>
                  <a:outerShdw blurRad="38100" dist="38100" dir="2700000" algn="tl">
                    <a:srgbClr val="000000">
                      <a:alpha val="43137"/>
                    </a:srgbClr>
                  </a:outerShdw>
                </a:effectLst>
                <a:latin typeface="Times New Roman" panose="02020603050405020304" pitchFamily="18" charset="0"/>
              </a:rPr>
              <a:t>Sektöre Özgü Bazı Düzenlemeler</a:t>
            </a:r>
          </a:p>
        </p:txBody>
      </p:sp>
      <p:sp>
        <p:nvSpPr>
          <p:cNvPr id="2" name="Metin kutusu 1"/>
          <p:cNvSpPr txBox="1"/>
          <p:nvPr/>
        </p:nvSpPr>
        <p:spPr>
          <a:xfrm>
            <a:off x="933796" y="1474573"/>
            <a:ext cx="10420004" cy="4801314"/>
          </a:xfrm>
          <a:prstGeom prst="rect">
            <a:avLst/>
          </a:prstGeom>
          <a:noFill/>
        </p:spPr>
        <p:txBody>
          <a:bodyPr wrap="square" rtlCol="0">
            <a:spAutoFit/>
          </a:bodyPr>
          <a:lstStyle/>
          <a:p>
            <a:pPr marL="285750" indent="-285750">
              <a:buFont typeface="Wingdings" panose="05000000000000000000" pitchFamily="2" charset="2"/>
              <a:buChar char="v"/>
            </a:pPr>
            <a:r>
              <a:rPr lang="tr-TR" b="1" dirty="0">
                <a:latin typeface="Garamond" panose="02020404030301010803" pitchFamily="18" charset="0"/>
              </a:rPr>
              <a:t>5580 sayılı Kanun Kapsamında Çalışanların Ulusal Bayram ve Genel Tatil Günü Çalışması</a:t>
            </a:r>
            <a:endParaRPr lang="tr-TR" b="1" dirty="0" smtClean="0">
              <a:latin typeface="Garamond" panose="02020404030301010803" pitchFamily="18" charset="0"/>
            </a:endParaRPr>
          </a:p>
          <a:p>
            <a:pPr algn="just"/>
            <a:r>
              <a:rPr lang="tr-TR" dirty="0">
                <a:latin typeface="Garamond" panose="02020404030301010803" pitchFamily="18" charset="0"/>
              </a:rPr>
              <a:t>	</a:t>
            </a:r>
            <a:r>
              <a:rPr lang="tr-TR" dirty="0" smtClean="0">
                <a:latin typeface="Garamond" panose="02020404030301010803" pitchFamily="18" charset="0"/>
              </a:rPr>
              <a:t>4857 </a:t>
            </a:r>
            <a:r>
              <a:rPr lang="tr-TR" dirty="0">
                <a:latin typeface="Garamond" panose="02020404030301010803" pitchFamily="18" charset="0"/>
              </a:rPr>
              <a:t>sayılı Kanunun 47 </a:t>
            </a:r>
            <a:r>
              <a:rPr lang="tr-TR" dirty="0" err="1">
                <a:latin typeface="Garamond" panose="02020404030301010803" pitchFamily="18" charset="0"/>
              </a:rPr>
              <a:t>nci</a:t>
            </a:r>
            <a:r>
              <a:rPr lang="tr-TR" dirty="0">
                <a:latin typeface="Garamond" panose="02020404030301010803" pitchFamily="18" charset="0"/>
              </a:rPr>
              <a:t> </a:t>
            </a:r>
            <a:r>
              <a:rPr lang="tr-TR" dirty="0" smtClean="0">
                <a:latin typeface="Garamond" panose="02020404030301010803" pitchFamily="18" charset="0"/>
              </a:rPr>
              <a:t>maddesindeki düzenleme </a:t>
            </a:r>
            <a:r>
              <a:rPr lang="tr-TR" dirty="0">
                <a:latin typeface="Garamond" panose="02020404030301010803" pitchFamily="18" charset="0"/>
              </a:rPr>
              <a:t>uyarınca, kanunlarda ulusal bayram ve genel tatil günü olarak kabul edilen </a:t>
            </a:r>
            <a:r>
              <a:rPr lang="tr-TR" dirty="0" smtClean="0">
                <a:latin typeface="Garamond" panose="02020404030301010803" pitchFamily="18" charset="0"/>
              </a:rPr>
              <a:t>günlerde çalışılmaması </a:t>
            </a:r>
            <a:r>
              <a:rPr lang="tr-TR" dirty="0">
                <a:latin typeface="Garamond" panose="02020404030301010803" pitchFamily="18" charset="0"/>
              </a:rPr>
              <a:t>halinde, bir iş karşılığı olmaksızın o günün ücretleri tam olarak, tatil </a:t>
            </a:r>
            <a:r>
              <a:rPr lang="tr-TR" dirty="0" smtClean="0">
                <a:latin typeface="Garamond" panose="02020404030301010803" pitchFamily="18" charset="0"/>
              </a:rPr>
              <a:t>yapmayarak çalışırlarsa </a:t>
            </a:r>
            <a:r>
              <a:rPr lang="tr-TR" dirty="0">
                <a:latin typeface="Garamond" panose="02020404030301010803" pitchFamily="18" charset="0"/>
              </a:rPr>
              <a:t>ayrıca çalışılan her gün için bir günlük ücret ödenecektir</a:t>
            </a:r>
            <a:r>
              <a:rPr lang="tr-TR" dirty="0" smtClean="0">
                <a:latin typeface="Garamond" panose="02020404030301010803" pitchFamily="18" charset="0"/>
              </a:rPr>
              <a:t>.</a:t>
            </a:r>
            <a:endParaRPr lang="tr-TR" dirty="0">
              <a:latin typeface="Garamond" panose="02020404030301010803" pitchFamily="18" charset="0"/>
            </a:endParaRPr>
          </a:p>
          <a:p>
            <a:pPr algn="just"/>
            <a:r>
              <a:rPr lang="tr-TR" dirty="0" smtClean="0">
                <a:latin typeface="Garamond" panose="02020404030301010803" pitchFamily="18" charset="0"/>
              </a:rPr>
              <a:t>	Bununla </a:t>
            </a:r>
            <a:r>
              <a:rPr lang="tr-TR" dirty="0">
                <a:latin typeface="Garamond" panose="02020404030301010803" pitchFamily="18" charset="0"/>
              </a:rPr>
              <a:t>birlikte ulusal bayram ve genel tatil günlerinde, milli eğitim mevzuatı uyarınca resmî </a:t>
            </a:r>
            <a:r>
              <a:rPr lang="tr-TR" dirty="0" smtClean="0">
                <a:latin typeface="Garamond" panose="02020404030301010803" pitchFamily="18" charset="0"/>
              </a:rPr>
              <a:t>törenlerin yapılması </a:t>
            </a:r>
            <a:r>
              <a:rPr lang="tr-TR" dirty="0">
                <a:latin typeface="Garamond" panose="02020404030301010803" pitchFamily="18" charset="0"/>
              </a:rPr>
              <a:t>ve söz konusu törenlere 5580 sayılı Kanun kapsamındaki personel hakkında, işverenin </a:t>
            </a:r>
            <a:r>
              <a:rPr lang="tr-TR" dirty="0" smtClean="0">
                <a:latin typeface="Garamond" panose="02020404030301010803" pitchFamily="18" charset="0"/>
              </a:rPr>
              <a:t>emir ve </a:t>
            </a:r>
            <a:r>
              <a:rPr lang="tr-TR" dirty="0">
                <a:latin typeface="Garamond" panose="02020404030301010803" pitchFamily="18" charset="0"/>
              </a:rPr>
              <a:t>talimatı olmaksızın doğrudan Milli Eğitim Bakanlığı ve taşra teşkilatı ile mülki amirlikler </a:t>
            </a:r>
            <a:r>
              <a:rPr lang="tr-TR" dirty="0" smtClean="0">
                <a:latin typeface="Garamond" panose="02020404030301010803" pitchFamily="18" charset="0"/>
              </a:rPr>
              <a:t>tarafından görevlendirmelerin </a:t>
            </a:r>
            <a:r>
              <a:rPr lang="tr-TR" dirty="0">
                <a:latin typeface="Garamond" panose="02020404030301010803" pitchFamily="18" charset="0"/>
              </a:rPr>
              <a:t>olması halinde, söz konusu resmî törenlerin işverene bağımlı olarak bir </a:t>
            </a:r>
            <a:r>
              <a:rPr lang="tr-TR" dirty="0" smtClean="0">
                <a:latin typeface="Garamond" panose="02020404030301010803" pitchFamily="18" charset="0"/>
              </a:rPr>
              <a:t>çalışma şeklinde </a:t>
            </a:r>
            <a:r>
              <a:rPr lang="tr-TR" dirty="0">
                <a:latin typeface="Garamond" panose="02020404030301010803" pitchFamily="18" charset="0"/>
              </a:rPr>
              <a:t>değerlendirilemeyeceği, 5580 sayılı Kanunun statü hukuku kapsamındaki hükümleri </a:t>
            </a:r>
            <a:r>
              <a:rPr lang="tr-TR" dirty="0" smtClean="0">
                <a:latin typeface="Garamond" panose="02020404030301010803" pitchFamily="18" charset="0"/>
              </a:rPr>
              <a:t>uyarınca verilen </a:t>
            </a:r>
            <a:r>
              <a:rPr lang="tr-TR" dirty="0">
                <a:latin typeface="Garamond" panose="02020404030301010803" pitchFamily="18" charset="0"/>
              </a:rPr>
              <a:t>bir görev olduğu kabul edilecektir. Ancak anılan personele doğrudan Milli Eğitim Bakanlığı </a:t>
            </a:r>
            <a:r>
              <a:rPr lang="tr-TR" dirty="0" smtClean="0">
                <a:latin typeface="Garamond" panose="02020404030301010803" pitchFamily="18" charset="0"/>
              </a:rPr>
              <a:t>ve taşra </a:t>
            </a:r>
            <a:r>
              <a:rPr lang="tr-TR" dirty="0">
                <a:latin typeface="Garamond" panose="02020404030301010803" pitchFamily="18" charset="0"/>
              </a:rPr>
              <a:t>teşkilatı ile mülki amirlikler tarafından resmî törenlere katılıma ilişkin bir görevlendirme </a:t>
            </a:r>
            <a:r>
              <a:rPr lang="tr-TR" dirty="0" smtClean="0">
                <a:latin typeface="Garamond" panose="02020404030301010803" pitchFamily="18" charset="0"/>
              </a:rPr>
              <a:t>olmaması halinde</a:t>
            </a:r>
            <a:r>
              <a:rPr lang="tr-TR" dirty="0">
                <a:latin typeface="Garamond" panose="02020404030301010803" pitchFamily="18" charset="0"/>
              </a:rPr>
              <a:t>, bu faaliyetlerin 4857 sayılı Kanun hükümleri çerçevesinde işverene bağımlı bir çalışma </a:t>
            </a:r>
            <a:r>
              <a:rPr lang="tr-TR" dirty="0" smtClean="0">
                <a:latin typeface="Garamond" panose="02020404030301010803" pitchFamily="18" charset="0"/>
              </a:rPr>
              <a:t>şeklinde olduğu </a:t>
            </a:r>
            <a:r>
              <a:rPr lang="tr-TR" dirty="0">
                <a:latin typeface="Garamond" panose="02020404030301010803" pitchFamily="18" charset="0"/>
              </a:rPr>
              <a:t>kabul edilerek anılan Kanunun 47 </a:t>
            </a:r>
            <a:r>
              <a:rPr lang="tr-TR" dirty="0" err="1">
                <a:latin typeface="Garamond" panose="02020404030301010803" pitchFamily="18" charset="0"/>
              </a:rPr>
              <a:t>nci</a:t>
            </a:r>
            <a:r>
              <a:rPr lang="tr-TR" dirty="0">
                <a:latin typeface="Garamond" panose="02020404030301010803" pitchFamily="18" charset="0"/>
              </a:rPr>
              <a:t> maddesi gereğince ayrıca </a:t>
            </a:r>
            <a:r>
              <a:rPr lang="tr-TR" b="1" dirty="0">
                <a:latin typeface="Garamond" panose="02020404030301010803" pitchFamily="18" charset="0"/>
              </a:rPr>
              <a:t>çalışılan her gün için </a:t>
            </a:r>
            <a:r>
              <a:rPr lang="tr-TR" b="1" dirty="0" smtClean="0">
                <a:latin typeface="Garamond" panose="02020404030301010803" pitchFamily="18" charset="0"/>
              </a:rPr>
              <a:t>bir günlük </a:t>
            </a:r>
            <a:r>
              <a:rPr lang="tr-TR" b="1" dirty="0">
                <a:latin typeface="Garamond" panose="02020404030301010803" pitchFamily="18" charset="0"/>
              </a:rPr>
              <a:t>ücretin </a:t>
            </a:r>
            <a:r>
              <a:rPr lang="tr-TR" b="1" dirty="0" smtClean="0">
                <a:latin typeface="Garamond" panose="02020404030301010803" pitchFamily="18" charset="0"/>
              </a:rPr>
              <a:t>ödenmelidir.</a:t>
            </a:r>
          </a:p>
          <a:p>
            <a:pPr algn="just"/>
            <a:r>
              <a:rPr lang="tr-TR" dirty="0" smtClean="0">
                <a:latin typeface="Garamond" panose="02020404030301010803" pitchFamily="18" charset="0"/>
              </a:rPr>
              <a:t>	Kısmî </a:t>
            </a:r>
            <a:r>
              <a:rPr lang="tr-TR" dirty="0">
                <a:latin typeface="Garamond" panose="02020404030301010803" pitchFamily="18" charset="0"/>
              </a:rPr>
              <a:t>süreli iş sözleşmesiyle çalışan işçilere salt iş sözleşmesinin kısmî süreli olması nedeniyle ayrımcılık yapılamayacağının açıkça belirtilmiş olması nedeniyle kısmî süreli çalışan işçilerin ulusal bayram ve genel tatil günlerinde bir iş karşılığı olmaksızın ücrete hak kazanacakları, bu günlerde çalışırlarsa ayrıca ilave ücrete hak kazanacakları sonucuna </a:t>
            </a:r>
            <a:r>
              <a:rPr lang="tr-TR" dirty="0" smtClean="0">
                <a:latin typeface="Garamond" panose="02020404030301010803" pitchFamily="18" charset="0"/>
              </a:rPr>
              <a:t>varılmalıdır.</a:t>
            </a:r>
            <a:endParaRPr lang="tr-TR" dirty="0">
              <a:latin typeface="Garamond" panose="02020404030301010803" pitchFamily="18" charset="0"/>
            </a:endParaRPr>
          </a:p>
        </p:txBody>
      </p:sp>
    </p:spTree>
    <p:extLst>
      <p:ext uri="{BB962C8B-B14F-4D97-AF65-F5344CB8AC3E}">
        <p14:creationId xmlns:p14="http://schemas.microsoft.com/office/powerpoint/2010/main" val="2474877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32</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889674" y="6399756"/>
            <a:ext cx="675348"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31/37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34511" y="112526"/>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a:p>
            <a:pPr>
              <a:lnSpc>
                <a:spcPct val="145000"/>
              </a:lnSpc>
              <a:defRPr/>
            </a:pPr>
            <a:r>
              <a:rPr lang="tr-TR" sz="1800" dirty="0" smtClean="0">
                <a:effectLst>
                  <a:outerShdw blurRad="38100" dist="38100" dir="2700000" algn="tl">
                    <a:srgbClr val="000000">
                      <a:alpha val="43137"/>
                    </a:srgbClr>
                  </a:outerShdw>
                </a:effectLst>
                <a:latin typeface="Times New Roman" panose="02020603050405020304" pitchFamily="18" charset="0"/>
              </a:rPr>
              <a:t>Sektöre Özgü Bazı Düzenlemeler</a:t>
            </a:r>
          </a:p>
        </p:txBody>
      </p:sp>
      <p:sp>
        <p:nvSpPr>
          <p:cNvPr id="2" name="Metin kutusu 1"/>
          <p:cNvSpPr txBox="1"/>
          <p:nvPr/>
        </p:nvSpPr>
        <p:spPr>
          <a:xfrm>
            <a:off x="807344" y="1586899"/>
            <a:ext cx="10420004" cy="4524315"/>
          </a:xfrm>
          <a:prstGeom prst="rect">
            <a:avLst/>
          </a:prstGeom>
          <a:noFill/>
        </p:spPr>
        <p:txBody>
          <a:bodyPr wrap="square" rtlCol="0">
            <a:spAutoFit/>
          </a:bodyPr>
          <a:lstStyle/>
          <a:p>
            <a:pPr marL="285750" indent="-285750">
              <a:buFont typeface="Wingdings" panose="05000000000000000000" pitchFamily="2" charset="2"/>
              <a:buChar char="v"/>
            </a:pPr>
            <a:r>
              <a:rPr lang="tr-TR" b="1" dirty="0" smtClean="0">
                <a:latin typeface="Garamond" panose="02020404030301010803" pitchFamily="18" charset="0"/>
              </a:rPr>
              <a:t>Özel Okul Öğretmenlerinin Yıllık İzin Hakkı</a:t>
            </a:r>
          </a:p>
          <a:p>
            <a:pPr algn="just"/>
            <a:r>
              <a:rPr lang="tr-TR" dirty="0" smtClean="0">
                <a:latin typeface="Garamond" panose="02020404030301010803" pitchFamily="18" charset="0"/>
              </a:rPr>
              <a:t>	5580 </a:t>
            </a:r>
            <a:r>
              <a:rPr lang="tr-TR" dirty="0">
                <a:latin typeface="Garamond" panose="02020404030301010803" pitchFamily="18" charset="0"/>
              </a:rPr>
              <a:t>sayılı Kanun ve ilgili yönetmelikte hüküm bulunmayan hususlarda, resmî öğretim </a:t>
            </a:r>
            <a:r>
              <a:rPr lang="tr-TR" dirty="0" smtClean="0">
                <a:latin typeface="Garamond" panose="02020404030301010803" pitchFamily="18" charset="0"/>
              </a:rPr>
              <a:t>kurumlarında uygulanan </a:t>
            </a:r>
            <a:r>
              <a:rPr lang="tr-TR" dirty="0">
                <a:latin typeface="Garamond" panose="02020404030301010803" pitchFamily="18" charset="0"/>
              </a:rPr>
              <a:t>mevzuat hükümleri uygulanacağı belirtilmiştir. İlgili kanun ve yönetmelikte özel </a:t>
            </a:r>
            <a:r>
              <a:rPr lang="tr-TR" dirty="0" smtClean="0">
                <a:latin typeface="Garamond" panose="02020404030301010803" pitchFamily="18" charset="0"/>
              </a:rPr>
              <a:t>okul öğretmenlerinin </a:t>
            </a:r>
            <a:r>
              <a:rPr lang="tr-TR" dirty="0">
                <a:latin typeface="Garamond" panose="02020404030301010803" pitchFamily="18" charset="0"/>
              </a:rPr>
              <a:t>yıllık izinleri ile ilgili herhangi bir düzenleme bulunmamaktadır. MEB </a:t>
            </a:r>
            <a:r>
              <a:rPr lang="tr-TR" dirty="0" smtClean="0">
                <a:latin typeface="Garamond" panose="02020404030301010803" pitchFamily="18" charset="0"/>
              </a:rPr>
              <a:t>İzin Yönergesinde </a:t>
            </a:r>
            <a:r>
              <a:rPr lang="tr-TR" dirty="0">
                <a:latin typeface="Garamond" panose="02020404030301010803" pitchFamily="18" charset="0"/>
              </a:rPr>
              <a:t>“Öğretmenler yaz ve dinlenme tatillerinde izinli sayılırlar. Bunlara ayrıca yıllık </a:t>
            </a:r>
            <a:r>
              <a:rPr lang="tr-TR" dirty="0" smtClean="0">
                <a:latin typeface="Garamond" panose="02020404030301010803" pitchFamily="18" charset="0"/>
              </a:rPr>
              <a:t>izin verilmez</a:t>
            </a:r>
            <a:r>
              <a:rPr lang="tr-TR" dirty="0">
                <a:latin typeface="Garamond" panose="02020404030301010803" pitchFamily="18" charset="0"/>
              </a:rPr>
              <a:t>.” hükmü doğrultusunda Kanun kapsamında çalışan öğretmenler yaz ve dinlenme </a:t>
            </a:r>
            <a:r>
              <a:rPr lang="tr-TR" dirty="0" smtClean="0">
                <a:latin typeface="Garamond" panose="02020404030301010803" pitchFamily="18" charset="0"/>
              </a:rPr>
              <a:t>tatillerinde ücretli </a:t>
            </a:r>
            <a:r>
              <a:rPr lang="tr-TR" dirty="0">
                <a:latin typeface="Garamond" panose="02020404030301010803" pitchFamily="18" charset="0"/>
              </a:rPr>
              <a:t>izinli sayılacak olup, ayrıca yıllık izin verilmeyecektir. </a:t>
            </a:r>
            <a:r>
              <a:rPr lang="tr-TR" dirty="0" smtClean="0">
                <a:latin typeface="Garamond" panose="02020404030301010803" pitchFamily="18" charset="0"/>
              </a:rPr>
              <a:t>(</a:t>
            </a:r>
            <a:r>
              <a:rPr lang="tr-TR" dirty="0">
                <a:latin typeface="Garamond" panose="02020404030301010803" pitchFamily="18" charset="0"/>
              </a:rPr>
              <a:t>Yargıtay 9. Hukuk Dairesi Esas Numarası: 2014/2791 Karar Numarası: 2015/15452 Karar </a:t>
            </a:r>
            <a:r>
              <a:rPr lang="tr-TR" dirty="0" smtClean="0">
                <a:latin typeface="Garamond" panose="02020404030301010803" pitchFamily="18" charset="0"/>
              </a:rPr>
              <a:t>Tarihi: 28.04.2015</a:t>
            </a:r>
            <a:r>
              <a:rPr lang="tr-TR" dirty="0">
                <a:latin typeface="Garamond" panose="02020404030301010803" pitchFamily="18" charset="0"/>
              </a:rPr>
              <a:t>) Yaz tatili ve dinlenme tatillerini kullanmayanların ise yıllık ücretli </a:t>
            </a:r>
            <a:r>
              <a:rPr lang="tr-TR" dirty="0" smtClean="0">
                <a:latin typeface="Garamond" panose="02020404030301010803" pitchFamily="18" charset="0"/>
              </a:rPr>
              <a:t>izinlerini kullanmadıkları </a:t>
            </a:r>
            <a:r>
              <a:rPr lang="tr-TR" dirty="0">
                <a:latin typeface="Garamond" panose="02020404030301010803" pitchFamily="18" charset="0"/>
              </a:rPr>
              <a:t>kabul edilmelidir. </a:t>
            </a:r>
            <a:endParaRPr lang="tr-TR" dirty="0" smtClean="0">
              <a:latin typeface="Garamond" panose="02020404030301010803" pitchFamily="18" charset="0"/>
            </a:endParaRPr>
          </a:p>
          <a:p>
            <a:pPr algn="just"/>
            <a:r>
              <a:rPr lang="tr-TR" dirty="0">
                <a:latin typeface="Garamond" panose="02020404030301010803" pitchFamily="18" charset="0"/>
              </a:rPr>
              <a:t>	</a:t>
            </a:r>
            <a:r>
              <a:rPr lang="tr-TR" dirty="0" smtClean="0">
                <a:latin typeface="Garamond" panose="02020404030301010803" pitchFamily="18" charset="0"/>
              </a:rPr>
              <a:t>Yaz </a:t>
            </a:r>
            <a:r>
              <a:rPr lang="tr-TR" dirty="0">
                <a:latin typeface="Garamond" panose="02020404030301010803" pitchFamily="18" charset="0"/>
              </a:rPr>
              <a:t>tatili ve dinlenme tatillerinin bir kısmında çalışıp bir </a:t>
            </a:r>
            <a:r>
              <a:rPr lang="tr-TR" dirty="0" smtClean="0">
                <a:latin typeface="Garamond" panose="02020404030301010803" pitchFamily="18" charset="0"/>
              </a:rPr>
              <a:t>kısmında çalışmayanların</a:t>
            </a:r>
            <a:r>
              <a:rPr lang="tr-TR" dirty="0">
                <a:latin typeface="Garamond" panose="02020404030301010803" pitchFamily="18" charset="0"/>
              </a:rPr>
              <a:t>, çalışmadıkları günlerin iş kanunu hükümleri doğrultusunda hak ettikleri yıllık </a:t>
            </a:r>
            <a:r>
              <a:rPr lang="tr-TR" dirty="0" smtClean="0">
                <a:latin typeface="Garamond" panose="02020404030301010803" pitchFamily="18" charset="0"/>
              </a:rPr>
              <a:t>ücretli izin </a:t>
            </a:r>
            <a:r>
              <a:rPr lang="tr-TR" dirty="0">
                <a:latin typeface="Garamond" panose="02020404030301010803" pitchFamily="18" charset="0"/>
              </a:rPr>
              <a:t>günlerini karşılaması durumunda yıllık ücretli izinlerin kullanıldığı kabul edilmelidir</a:t>
            </a:r>
            <a:r>
              <a:rPr lang="tr-TR" dirty="0" smtClean="0">
                <a:latin typeface="Garamond" panose="02020404030301010803" pitchFamily="18" charset="0"/>
              </a:rPr>
              <a:t>.</a:t>
            </a:r>
          </a:p>
          <a:p>
            <a:pPr algn="just"/>
            <a:r>
              <a:rPr lang="tr-TR" dirty="0" smtClean="0">
                <a:latin typeface="Garamond" panose="02020404030301010803" pitchFamily="18" charset="0"/>
              </a:rPr>
              <a:t>	Kısmi </a:t>
            </a:r>
            <a:r>
              <a:rPr lang="tr-TR" dirty="0">
                <a:latin typeface="Garamond" panose="02020404030301010803" pitchFamily="18" charset="0"/>
              </a:rPr>
              <a:t>süreli </a:t>
            </a:r>
            <a:r>
              <a:rPr lang="tr-TR" dirty="0" smtClean="0">
                <a:latin typeface="Garamond" panose="02020404030301010803" pitchFamily="18" charset="0"/>
              </a:rPr>
              <a:t>çalışanlar </a:t>
            </a:r>
            <a:r>
              <a:rPr lang="tr-TR" dirty="0">
                <a:latin typeface="Garamond" panose="02020404030301010803" pitchFamily="18" charset="0"/>
              </a:rPr>
              <a:t>yıllık ücretli izin hakkından tam süreli çalışanlar gibi </a:t>
            </a:r>
            <a:r>
              <a:rPr lang="tr-TR" dirty="0" smtClean="0">
                <a:latin typeface="Garamond" panose="02020404030301010803" pitchFamily="18" charset="0"/>
              </a:rPr>
              <a:t>yararlanmalı </a:t>
            </a:r>
            <a:r>
              <a:rPr lang="tr-TR" dirty="0">
                <a:latin typeface="Garamond" panose="02020404030301010803" pitchFamily="18" charset="0"/>
              </a:rPr>
              <a:t>ve farklı işleme tabi </a:t>
            </a:r>
            <a:r>
              <a:rPr lang="tr-TR" dirty="0" smtClean="0">
                <a:latin typeface="Garamond" panose="02020404030301010803" pitchFamily="18" charset="0"/>
              </a:rPr>
              <a:t>tutulmamalıdır. Kısmi </a:t>
            </a:r>
            <a:r>
              <a:rPr lang="tr-TR" dirty="0">
                <a:latin typeface="Garamond" panose="02020404030301010803" pitchFamily="18" charset="0"/>
              </a:rPr>
              <a:t>süreli </a:t>
            </a:r>
            <a:r>
              <a:rPr lang="tr-TR" dirty="0" smtClean="0">
                <a:latin typeface="Garamond" panose="02020404030301010803" pitchFamily="18" charset="0"/>
              </a:rPr>
              <a:t>çalışanlar </a:t>
            </a:r>
            <a:r>
              <a:rPr lang="tr-TR" dirty="0">
                <a:latin typeface="Garamond" panose="02020404030301010803" pitchFamily="18" charset="0"/>
              </a:rPr>
              <a:t>iş sözleşmeleri devam ettiği sürece her yıl için hak ettikleri izinleri, bir sonraki yıl izin süresi içine isabet eden kısmi süreli iş günlerinde çalışmayarak </a:t>
            </a:r>
            <a:r>
              <a:rPr lang="tr-TR" dirty="0" smtClean="0">
                <a:latin typeface="Garamond" panose="02020404030301010803" pitchFamily="18" charset="0"/>
              </a:rPr>
              <a:t>kullanmalıdır. Yıllık izne </a:t>
            </a:r>
            <a:r>
              <a:rPr lang="tr-TR" dirty="0">
                <a:latin typeface="Garamond" panose="02020404030301010803" pitchFamily="18" charset="0"/>
              </a:rPr>
              <a:t>hak kazanan kısmi süreli </a:t>
            </a:r>
            <a:r>
              <a:rPr lang="tr-TR" dirty="0" smtClean="0">
                <a:latin typeface="Garamond" panose="02020404030301010803" pitchFamily="18" charset="0"/>
              </a:rPr>
              <a:t>çalışan </a:t>
            </a:r>
            <a:r>
              <a:rPr lang="tr-TR" dirty="0">
                <a:latin typeface="Garamond" panose="02020404030301010803" pitchFamily="18" charset="0"/>
              </a:rPr>
              <a:t>işçilerle tam süreli çalışan işçiler arasında yıllık izin süreleri ve izin ücretleri konularında bir ayrım </a:t>
            </a:r>
            <a:r>
              <a:rPr lang="tr-TR" dirty="0" smtClean="0">
                <a:latin typeface="Garamond" panose="02020404030301010803" pitchFamily="18" charset="0"/>
              </a:rPr>
              <a:t>yapılmamalıdır.</a:t>
            </a:r>
            <a:endParaRPr lang="tr-TR" dirty="0">
              <a:latin typeface="Garamond" panose="02020404030301010803" pitchFamily="18" charset="0"/>
            </a:endParaRPr>
          </a:p>
        </p:txBody>
      </p:sp>
    </p:spTree>
    <p:extLst>
      <p:ext uri="{BB962C8B-B14F-4D97-AF65-F5344CB8AC3E}">
        <p14:creationId xmlns:p14="http://schemas.microsoft.com/office/powerpoint/2010/main" val="40184733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33</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889674" y="6399756"/>
            <a:ext cx="675348"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32/37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34511" y="112526"/>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a:p>
            <a:pPr>
              <a:lnSpc>
                <a:spcPct val="145000"/>
              </a:lnSpc>
              <a:defRPr/>
            </a:pPr>
            <a:r>
              <a:rPr lang="tr-TR" sz="1800" dirty="0" smtClean="0">
                <a:effectLst>
                  <a:outerShdw blurRad="38100" dist="38100" dir="2700000" algn="tl">
                    <a:srgbClr val="000000">
                      <a:alpha val="43137"/>
                    </a:srgbClr>
                  </a:outerShdw>
                </a:effectLst>
                <a:latin typeface="Times New Roman" panose="02020603050405020304" pitchFamily="18" charset="0"/>
              </a:rPr>
              <a:t>Sektöre Özgü Bazı Düzenlemeler</a:t>
            </a:r>
          </a:p>
        </p:txBody>
      </p:sp>
      <p:sp>
        <p:nvSpPr>
          <p:cNvPr id="2" name="Metin kutusu 1"/>
          <p:cNvSpPr txBox="1"/>
          <p:nvPr/>
        </p:nvSpPr>
        <p:spPr>
          <a:xfrm>
            <a:off x="717665" y="1863811"/>
            <a:ext cx="10420004" cy="2031325"/>
          </a:xfrm>
          <a:prstGeom prst="rect">
            <a:avLst/>
          </a:prstGeom>
          <a:noFill/>
        </p:spPr>
        <p:txBody>
          <a:bodyPr wrap="square" rtlCol="0">
            <a:spAutoFit/>
          </a:bodyPr>
          <a:lstStyle/>
          <a:p>
            <a:pPr marL="285750" indent="-285750" algn="just">
              <a:buFont typeface="Wingdings" panose="05000000000000000000" pitchFamily="2" charset="2"/>
              <a:buChar char="v"/>
            </a:pPr>
            <a:r>
              <a:rPr lang="tr-TR" b="1" dirty="0">
                <a:latin typeface="Garamond" panose="02020404030301010803" pitchFamily="18" charset="0"/>
              </a:rPr>
              <a:t>Özel Öğretim Kurumlarında Görev Yapan Eğitim Personelinin Yarıyıl ve Yaz Tatillerinde Çalıştırılmaları</a:t>
            </a:r>
          </a:p>
          <a:p>
            <a:pPr algn="just"/>
            <a:r>
              <a:rPr lang="tr-TR" dirty="0">
                <a:latin typeface="Garamond" panose="02020404030301010803" pitchFamily="18" charset="0"/>
              </a:rPr>
              <a:t>	</a:t>
            </a:r>
          </a:p>
          <a:p>
            <a:pPr algn="just"/>
            <a:r>
              <a:rPr lang="tr-TR" dirty="0">
                <a:latin typeface="Garamond" panose="02020404030301010803" pitchFamily="18" charset="0"/>
              </a:rPr>
              <a:t>	5580 sayılı Özel Öğretim Kurumları Kanununa göre görev yapan eğitim personelinin milli eğitim müdürlükleri tarafından yayımlanan eğitim-öğretim yılı çalışma takvimine göre yarıyıl ve yaz tatili sayılan dönemlerde çalıştırılmaması esas olup çalıştırılması halinde bir çalışma karşılığı olmaksızın hak kazandıkları ücrete ilave olarak ek ücret(ek ders vb.) tahakkuk ettirilerek ödenmelidir.</a:t>
            </a:r>
          </a:p>
        </p:txBody>
      </p:sp>
    </p:spTree>
    <p:extLst>
      <p:ext uri="{BB962C8B-B14F-4D97-AF65-F5344CB8AC3E}">
        <p14:creationId xmlns:p14="http://schemas.microsoft.com/office/powerpoint/2010/main" val="4536483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34</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889674" y="6399756"/>
            <a:ext cx="675348"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33/37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34511" y="112526"/>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a:p>
            <a:pPr>
              <a:lnSpc>
                <a:spcPct val="145000"/>
              </a:lnSpc>
              <a:defRPr/>
            </a:pPr>
            <a:r>
              <a:rPr lang="tr-TR" sz="1800" dirty="0" smtClean="0">
                <a:effectLst>
                  <a:outerShdw blurRad="38100" dist="38100" dir="2700000" algn="tl">
                    <a:srgbClr val="000000">
                      <a:alpha val="43137"/>
                    </a:srgbClr>
                  </a:outerShdw>
                </a:effectLst>
                <a:latin typeface="Times New Roman" panose="02020603050405020304" pitchFamily="18" charset="0"/>
              </a:rPr>
              <a:t>Programlı Teftişlerde Tespit Edilen Bazı Noksanlık ve Aykırılıklar</a:t>
            </a:r>
          </a:p>
        </p:txBody>
      </p:sp>
      <p:sp>
        <p:nvSpPr>
          <p:cNvPr id="2" name="Metin kutusu 1"/>
          <p:cNvSpPr txBox="1"/>
          <p:nvPr/>
        </p:nvSpPr>
        <p:spPr>
          <a:xfrm>
            <a:off x="717665" y="1863811"/>
            <a:ext cx="10420004" cy="4247317"/>
          </a:xfrm>
          <a:prstGeom prst="rect">
            <a:avLst/>
          </a:prstGeom>
          <a:noFill/>
        </p:spPr>
        <p:txBody>
          <a:bodyPr wrap="square" rtlCol="0">
            <a:spAutoFit/>
          </a:bodyPr>
          <a:lstStyle/>
          <a:p>
            <a:pPr marL="285750" indent="-285750" algn="just">
              <a:buFont typeface="Wingdings" panose="05000000000000000000" pitchFamily="2" charset="2"/>
              <a:buChar char="Ø"/>
            </a:pPr>
            <a:r>
              <a:rPr lang="tr-TR" b="1" dirty="0" smtClean="0">
                <a:latin typeface="Garamond" panose="02020404030301010803" pitchFamily="18" charset="0"/>
              </a:rPr>
              <a:t>Çalışma sürelerinin belgelendirilmemesi</a:t>
            </a:r>
            <a:r>
              <a:rPr lang="tr-TR" dirty="0" smtClean="0">
                <a:latin typeface="Garamond" panose="02020404030301010803" pitchFamily="18" charset="0"/>
              </a:rPr>
              <a:t>,</a:t>
            </a:r>
          </a:p>
          <a:p>
            <a:pPr marL="285750" indent="-285750" algn="just">
              <a:buFont typeface="Wingdings" panose="05000000000000000000" pitchFamily="2" charset="2"/>
              <a:buChar char="Ø"/>
            </a:pPr>
            <a:r>
              <a:rPr lang="tr-TR" b="1" dirty="0" smtClean="0">
                <a:latin typeface="Garamond" panose="02020404030301010803" pitchFamily="18" charset="0"/>
              </a:rPr>
              <a:t>Usulüne uygun ücret hesap pusulası düzenlenmemesi ve/veya verilmemesi,</a:t>
            </a:r>
          </a:p>
          <a:p>
            <a:pPr marL="285750" indent="-285750" algn="just">
              <a:buFont typeface="Wingdings" panose="05000000000000000000" pitchFamily="2" charset="2"/>
              <a:buChar char="Ø"/>
            </a:pPr>
            <a:r>
              <a:rPr lang="tr-TR" b="1" dirty="0" smtClean="0">
                <a:latin typeface="Garamond" panose="02020404030301010803" pitchFamily="18" charset="0"/>
              </a:rPr>
              <a:t>Süreklilik arz edecek şekilde haftalık çalışma süresinin 45 saatin üstünde düzenlenmesi,</a:t>
            </a:r>
          </a:p>
          <a:p>
            <a:pPr marL="285750" indent="-285750" algn="just">
              <a:buFont typeface="Wingdings" panose="05000000000000000000" pitchFamily="2" charset="2"/>
              <a:buChar char="Ø"/>
            </a:pPr>
            <a:r>
              <a:rPr lang="tr-TR" b="1" dirty="0" smtClean="0">
                <a:latin typeface="Garamond" panose="02020404030301010803" pitchFamily="18" charset="0"/>
              </a:rPr>
              <a:t>İşçi bazında yıllık fazla çalışma sürelerinin toplamının 270 saatti aşması,</a:t>
            </a:r>
          </a:p>
          <a:p>
            <a:pPr marL="285750" indent="-285750" algn="just">
              <a:buFont typeface="Wingdings" panose="05000000000000000000" pitchFamily="2" charset="2"/>
              <a:buChar char="Ø"/>
            </a:pPr>
            <a:r>
              <a:rPr lang="tr-TR" b="1" dirty="0" smtClean="0">
                <a:latin typeface="Garamond" panose="02020404030301010803" pitchFamily="18" charset="0"/>
              </a:rPr>
              <a:t>Fazla çalışma ücretlerinin tahakkuk ve ödemelerinin yapılmaması ve/veya eksik yapılması,</a:t>
            </a:r>
          </a:p>
          <a:p>
            <a:pPr marL="285750" indent="-285750" algn="just">
              <a:buFont typeface="Wingdings" panose="05000000000000000000" pitchFamily="2" charset="2"/>
              <a:buChar char="Ø"/>
            </a:pPr>
            <a:r>
              <a:rPr lang="tr-TR" b="1" dirty="0" smtClean="0">
                <a:latin typeface="Garamond" panose="02020404030301010803" pitchFamily="18" charset="0"/>
              </a:rPr>
              <a:t>Fazla çalışma sürelerinin haftalık yerine aylık olarak hesaplanması ve yuvarlanması,</a:t>
            </a:r>
          </a:p>
          <a:p>
            <a:pPr marL="285750" indent="-285750" algn="just">
              <a:buFont typeface="Wingdings" panose="05000000000000000000" pitchFamily="2" charset="2"/>
              <a:buChar char="Ø"/>
            </a:pPr>
            <a:r>
              <a:rPr lang="tr-TR" b="1" dirty="0" smtClean="0">
                <a:latin typeface="Garamond" panose="02020404030301010803" pitchFamily="18" charset="0"/>
              </a:rPr>
              <a:t>Günlük çalışma süresinin 11 saati aşması,</a:t>
            </a:r>
          </a:p>
          <a:p>
            <a:pPr marL="285750" indent="-285750" algn="just">
              <a:buFont typeface="Wingdings" panose="05000000000000000000" pitchFamily="2" charset="2"/>
              <a:buChar char="Ø"/>
            </a:pPr>
            <a:r>
              <a:rPr lang="tr-TR" b="1" dirty="0" smtClean="0">
                <a:latin typeface="Garamond" panose="02020404030301010803" pitchFamily="18" charset="0"/>
              </a:rPr>
              <a:t>Gece döneminde günlük çalışma süresinin 7,5 saati aşması,</a:t>
            </a:r>
          </a:p>
          <a:p>
            <a:pPr marL="285750" indent="-285750" algn="just">
              <a:buFont typeface="Wingdings" panose="05000000000000000000" pitchFamily="2" charset="2"/>
              <a:buChar char="Ø"/>
            </a:pPr>
            <a:r>
              <a:rPr lang="tr-TR" b="1" dirty="0" smtClean="0">
                <a:latin typeface="Garamond" panose="02020404030301010803" pitchFamily="18" charset="0"/>
              </a:rPr>
              <a:t>Hafta tatili kullandırılmaması ve ücretinin tahakkuk ve ödemesinin  yapılmaması veya eksik yapılması,</a:t>
            </a:r>
          </a:p>
          <a:p>
            <a:pPr marL="285750" indent="-285750" algn="just">
              <a:buFont typeface="Wingdings" panose="05000000000000000000" pitchFamily="2" charset="2"/>
              <a:buChar char="Ø"/>
            </a:pPr>
            <a:r>
              <a:rPr lang="tr-TR" b="1" dirty="0" smtClean="0">
                <a:latin typeface="Garamond" panose="02020404030301010803" pitchFamily="18" charset="0"/>
              </a:rPr>
              <a:t>Hafta tatiline hak kazanan kısmi süreli çalışanların bir iş karşılığı olmaksızın ödenmesi gereken hafta tatili ücretlerinin tahakkuk ve ödemesinin yapılmaması,</a:t>
            </a:r>
          </a:p>
          <a:p>
            <a:pPr marL="285750" indent="-285750" algn="just">
              <a:buFont typeface="Wingdings" panose="05000000000000000000" pitchFamily="2" charset="2"/>
              <a:buChar char="Ø"/>
            </a:pPr>
            <a:r>
              <a:rPr lang="tr-TR" b="1" dirty="0" smtClean="0">
                <a:latin typeface="Garamond" panose="02020404030301010803" pitchFamily="18" charset="0"/>
              </a:rPr>
              <a:t>Çalışılan Ulusal Bayram ve genel tatil (</a:t>
            </a:r>
            <a:r>
              <a:rPr lang="tr-TR" b="1" dirty="0">
                <a:latin typeface="Garamond" panose="02020404030301010803" pitchFamily="18" charset="0"/>
              </a:rPr>
              <a:t>UBGT)</a:t>
            </a:r>
            <a:r>
              <a:rPr lang="tr-TR" b="1" dirty="0" smtClean="0">
                <a:latin typeface="Garamond" panose="02020404030301010803" pitchFamily="18" charset="0"/>
              </a:rPr>
              <a:t> günlerine ilişkin ek ücretlerin tahakkuk ve ödemesinin yapılmaması veya eksik yapılması</a:t>
            </a:r>
          </a:p>
          <a:p>
            <a:pPr marL="285750" indent="-285750" algn="just">
              <a:buFont typeface="Wingdings" panose="05000000000000000000" pitchFamily="2" charset="2"/>
              <a:buChar char="Ø"/>
            </a:pPr>
            <a:r>
              <a:rPr lang="tr-TR" b="1" dirty="0" smtClean="0">
                <a:latin typeface="Garamond" panose="02020404030301010803" pitchFamily="18" charset="0"/>
              </a:rPr>
              <a:t>Kısmi </a:t>
            </a:r>
            <a:r>
              <a:rPr lang="tr-TR" b="1" dirty="0">
                <a:latin typeface="Garamond" panose="02020404030301010803" pitchFamily="18" charset="0"/>
              </a:rPr>
              <a:t>süreli </a:t>
            </a:r>
            <a:r>
              <a:rPr lang="tr-TR" b="1" dirty="0" smtClean="0">
                <a:latin typeface="Garamond" panose="02020404030301010803" pitchFamily="18" charset="0"/>
              </a:rPr>
              <a:t>çalışanların çalışılmayan UBGT günleri için </a:t>
            </a:r>
            <a:r>
              <a:rPr lang="tr-TR" b="1" dirty="0">
                <a:latin typeface="Garamond" panose="02020404030301010803" pitchFamily="18" charset="0"/>
              </a:rPr>
              <a:t>bir iş karşılığı olmaksızın ödenmesi gereken </a:t>
            </a:r>
            <a:r>
              <a:rPr lang="tr-TR" b="1" dirty="0" smtClean="0">
                <a:latin typeface="Garamond" panose="02020404030301010803" pitchFamily="18" charset="0"/>
              </a:rPr>
              <a:t>UBGT </a:t>
            </a:r>
            <a:r>
              <a:rPr lang="tr-TR" b="1" dirty="0">
                <a:latin typeface="Garamond" panose="02020404030301010803" pitchFamily="18" charset="0"/>
              </a:rPr>
              <a:t>ücretlerinin tahakkuk ve ödemesinin yapılmaması,</a:t>
            </a:r>
            <a:endParaRPr lang="tr-TR" b="1" dirty="0" smtClean="0">
              <a:latin typeface="Garamond" panose="02020404030301010803" pitchFamily="18" charset="0"/>
            </a:endParaRPr>
          </a:p>
        </p:txBody>
      </p:sp>
    </p:spTree>
    <p:extLst>
      <p:ext uri="{BB962C8B-B14F-4D97-AF65-F5344CB8AC3E}">
        <p14:creationId xmlns:p14="http://schemas.microsoft.com/office/powerpoint/2010/main" val="1265549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35</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889674" y="6399756"/>
            <a:ext cx="675348"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34/37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34511" y="112526"/>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a:p>
            <a:pPr>
              <a:lnSpc>
                <a:spcPct val="145000"/>
              </a:lnSpc>
              <a:defRPr/>
            </a:pPr>
            <a:r>
              <a:rPr lang="tr-TR" sz="1800" dirty="0" smtClean="0">
                <a:effectLst>
                  <a:outerShdw blurRad="38100" dist="38100" dir="2700000" algn="tl">
                    <a:srgbClr val="000000">
                      <a:alpha val="43137"/>
                    </a:srgbClr>
                  </a:outerShdw>
                </a:effectLst>
                <a:latin typeface="Times New Roman" panose="02020603050405020304" pitchFamily="18" charset="0"/>
              </a:rPr>
              <a:t>Programlı Teftişlerde Tespit Edilen Bazı Noksanlık ve Aykırılıklar</a:t>
            </a:r>
          </a:p>
        </p:txBody>
      </p:sp>
      <p:sp>
        <p:nvSpPr>
          <p:cNvPr id="2" name="Metin kutusu 1"/>
          <p:cNvSpPr txBox="1"/>
          <p:nvPr/>
        </p:nvSpPr>
        <p:spPr>
          <a:xfrm>
            <a:off x="717665" y="1863811"/>
            <a:ext cx="10420004" cy="4524315"/>
          </a:xfrm>
          <a:prstGeom prst="rect">
            <a:avLst/>
          </a:prstGeom>
          <a:noFill/>
        </p:spPr>
        <p:txBody>
          <a:bodyPr wrap="square" rtlCol="0">
            <a:spAutoFit/>
          </a:bodyPr>
          <a:lstStyle/>
          <a:p>
            <a:pPr marL="285750" indent="-285750" algn="just">
              <a:buFont typeface="Wingdings" panose="05000000000000000000" pitchFamily="2" charset="2"/>
              <a:buChar char="Ø"/>
            </a:pPr>
            <a:r>
              <a:rPr lang="tr-TR" b="1" dirty="0" smtClean="0">
                <a:latin typeface="Garamond" panose="02020404030301010803" pitchFamily="18" charset="0"/>
              </a:rPr>
              <a:t>Sosyal yardım kapsamındaki ek ödemelerin tahakkuk ve ödemesinin yapılmaması veya eksik yapılması,</a:t>
            </a:r>
          </a:p>
          <a:p>
            <a:pPr marL="285750" indent="-285750" algn="just">
              <a:buFont typeface="Wingdings" panose="05000000000000000000" pitchFamily="2" charset="2"/>
              <a:buChar char="Ø"/>
            </a:pPr>
            <a:r>
              <a:rPr lang="tr-TR" b="1" dirty="0" smtClean="0">
                <a:latin typeface="Garamond" panose="02020404030301010803" pitchFamily="18" charset="0"/>
              </a:rPr>
              <a:t>Kısmi süreli çalışanlara sosyal yardım kapsamındaki </a:t>
            </a:r>
            <a:r>
              <a:rPr lang="tr-TR" b="1" dirty="0">
                <a:latin typeface="Garamond" panose="02020404030301010803" pitchFamily="18" charset="0"/>
              </a:rPr>
              <a:t>ek </a:t>
            </a:r>
            <a:r>
              <a:rPr lang="tr-TR" b="1" dirty="0" smtClean="0">
                <a:latin typeface="Garamond" panose="02020404030301010803" pitchFamily="18" charset="0"/>
              </a:rPr>
              <a:t>ödemelerin çalışma süreleriyle orantılı olarak </a:t>
            </a:r>
            <a:r>
              <a:rPr lang="tr-TR" b="1" dirty="0">
                <a:latin typeface="Garamond" panose="02020404030301010803" pitchFamily="18" charset="0"/>
              </a:rPr>
              <a:t>tahakkuk ve ödemesinin yapılmaması veya eksik yapılması</a:t>
            </a:r>
            <a:r>
              <a:rPr lang="tr-TR" b="1" dirty="0" smtClean="0">
                <a:latin typeface="Garamond" panose="02020404030301010803" pitchFamily="18" charset="0"/>
              </a:rPr>
              <a:t>,</a:t>
            </a:r>
          </a:p>
          <a:p>
            <a:pPr marL="285750" indent="-285750" algn="just">
              <a:buFont typeface="Wingdings" panose="05000000000000000000" pitchFamily="2" charset="2"/>
              <a:buChar char="Ø"/>
            </a:pPr>
            <a:r>
              <a:rPr lang="tr-TR" b="1" dirty="0" smtClean="0">
                <a:latin typeface="Garamond" panose="02020404030301010803" pitchFamily="18" charset="0"/>
              </a:rPr>
              <a:t>Eğitim öğretim dönemi başında yer almayan eğitim personeline </a:t>
            </a:r>
            <a:r>
              <a:rPr lang="tr-TR" b="1" dirty="0" err="1" smtClean="0">
                <a:latin typeface="Garamond" panose="02020404030301010803" pitchFamily="18" charset="0"/>
              </a:rPr>
              <a:t>kıst</a:t>
            </a:r>
            <a:r>
              <a:rPr lang="tr-TR" b="1" dirty="0" smtClean="0">
                <a:latin typeface="Garamond" panose="02020404030301010803" pitchFamily="18" charset="0"/>
              </a:rPr>
              <a:t> öğretim yılına hazırlık ödeneği tahakkuk </a:t>
            </a:r>
            <a:r>
              <a:rPr lang="tr-TR" b="1" dirty="0">
                <a:latin typeface="Garamond" panose="02020404030301010803" pitchFamily="18" charset="0"/>
              </a:rPr>
              <a:t>ve ödemesinin yapılmaması veya eksik yapılması</a:t>
            </a:r>
            <a:r>
              <a:rPr lang="tr-TR" b="1" dirty="0" smtClean="0">
                <a:latin typeface="Garamond" panose="02020404030301010803" pitchFamily="18" charset="0"/>
              </a:rPr>
              <a:t>,</a:t>
            </a:r>
          </a:p>
          <a:p>
            <a:pPr marL="285750" indent="-285750" algn="just">
              <a:buFont typeface="Wingdings" panose="05000000000000000000" pitchFamily="2" charset="2"/>
              <a:buChar char="Ø"/>
            </a:pPr>
            <a:r>
              <a:rPr lang="tr-TR" b="1" dirty="0" smtClean="0">
                <a:latin typeface="Garamond" panose="02020404030301010803" pitchFamily="18" charset="0"/>
              </a:rPr>
              <a:t>Rehber öğretmenlerine </a:t>
            </a:r>
            <a:r>
              <a:rPr lang="tr-TR" b="1" dirty="0">
                <a:latin typeface="Garamond" panose="02020404030301010803" pitchFamily="18" charset="0"/>
              </a:rPr>
              <a:t>öğretim yılına hazırlık ödeneği tahakkuk ve ödemesinin </a:t>
            </a:r>
            <a:r>
              <a:rPr lang="tr-TR" b="1" dirty="0" smtClean="0">
                <a:latin typeface="Garamond" panose="02020404030301010803" pitchFamily="18" charset="0"/>
              </a:rPr>
              <a:t>yapılmaması,</a:t>
            </a:r>
          </a:p>
          <a:p>
            <a:pPr marL="285750" indent="-285750" algn="just">
              <a:buFont typeface="Wingdings" panose="05000000000000000000" pitchFamily="2" charset="2"/>
              <a:buChar char="Ø"/>
            </a:pPr>
            <a:r>
              <a:rPr lang="tr-TR" b="1" dirty="0" smtClean="0">
                <a:latin typeface="Garamond" panose="02020404030301010803" pitchFamily="18" charset="0"/>
              </a:rPr>
              <a:t>Yıllık ücretli izin kayıtlarının tutulmaması,</a:t>
            </a:r>
          </a:p>
          <a:p>
            <a:pPr marL="285750" indent="-285750" algn="just">
              <a:buFont typeface="Wingdings" panose="05000000000000000000" pitchFamily="2" charset="2"/>
              <a:buChar char="Ø"/>
            </a:pPr>
            <a:r>
              <a:rPr lang="tr-TR" b="1" dirty="0">
                <a:latin typeface="Garamond" panose="02020404030301010803" pitchFamily="18" charset="0"/>
              </a:rPr>
              <a:t>Yıllık ücretli </a:t>
            </a:r>
            <a:r>
              <a:rPr lang="tr-TR" b="1" dirty="0" smtClean="0">
                <a:latin typeface="Garamond" panose="02020404030301010803" pitchFamily="18" charset="0"/>
              </a:rPr>
              <a:t>izinlerin eksik kullandırılması,</a:t>
            </a:r>
          </a:p>
          <a:p>
            <a:pPr marL="285750" indent="-285750" algn="just">
              <a:buFont typeface="Wingdings" panose="05000000000000000000" pitchFamily="2" charset="2"/>
              <a:buChar char="Ø"/>
            </a:pPr>
            <a:r>
              <a:rPr lang="tr-TR" b="1" dirty="0">
                <a:latin typeface="Garamond" panose="02020404030301010803" pitchFamily="18" charset="0"/>
              </a:rPr>
              <a:t>Yıllık ücretli </a:t>
            </a:r>
            <a:r>
              <a:rPr lang="tr-TR" b="1" dirty="0" smtClean="0">
                <a:latin typeface="Garamond" panose="02020404030301010803" pitchFamily="18" charset="0"/>
              </a:rPr>
              <a:t>izinlerin bir bölümü 10 günden az olacak şekilde parçalanması,</a:t>
            </a:r>
          </a:p>
          <a:p>
            <a:pPr marL="285750" indent="-285750" algn="just">
              <a:buFont typeface="Wingdings" panose="05000000000000000000" pitchFamily="2" charset="2"/>
              <a:buChar char="Ø"/>
            </a:pPr>
            <a:r>
              <a:rPr lang="tr-TR" b="1" dirty="0">
                <a:latin typeface="Garamond" panose="02020404030301010803" pitchFamily="18" charset="0"/>
              </a:rPr>
              <a:t>Yıllık ücretli </a:t>
            </a:r>
            <a:r>
              <a:rPr lang="tr-TR" b="1" dirty="0" smtClean="0">
                <a:latin typeface="Garamond" panose="02020404030301010803" pitchFamily="18" charset="0"/>
              </a:rPr>
              <a:t>izin süresine ilişkin ücretin avans veya peşin olarak verilmemesi,</a:t>
            </a:r>
          </a:p>
          <a:p>
            <a:pPr marL="285750" indent="-285750" algn="just">
              <a:buFont typeface="Wingdings" panose="05000000000000000000" pitchFamily="2" charset="2"/>
              <a:buChar char="Ø"/>
            </a:pPr>
            <a:r>
              <a:rPr lang="tr-TR" b="1" dirty="0" smtClean="0">
                <a:latin typeface="Garamond" panose="02020404030301010803" pitchFamily="18" charset="0"/>
              </a:rPr>
              <a:t>Maktu ücretle çalışanların </a:t>
            </a:r>
            <a:r>
              <a:rPr lang="tr-TR" b="1" dirty="0">
                <a:latin typeface="Garamond" panose="02020404030301010803" pitchFamily="18" charset="0"/>
              </a:rPr>
              <a:t>hasta, izinli veya sair sebeplerle mazeretli </a:t>
            </a:r>
            <a:r>
              <a:rPr lang="tr-TR" b="1" dirty="0" smtClean="0">
                <a:latin typeface="Garamond" panose="02020404030301010803" pitchFamily="18" charset="0"/>
              </a:rPr>
              <a:t>olduğu günlerde ücretlerinin kesilmesi ve sigorta günü açısından eksik gün bildirilmesi,</a:t>
            </a:r>
          </a:p>
          <a:p>
            <a:pPr marL="285750" indent="-285750" algn="just">
              <a:buFont typeface="Wingdings" panose="05000000000000000000" pitchFamily="2" charset="2"/>
              <a:buChar char="Ø"/>
            </a:pPr>
            <a:r>
              <a:rPr lang="tr-TR" b="1" dirty="0" smtClean="0">
                <a:latin typeface="Garamond" panose="02020404030301010803" pitchFamily="18" charset="0"/>
              </a:rPr>
              <a:t>Günlük ücretle çalışanlara 31 gün süren aylarda 1 gün eksik ücret tahakkuk ve ödemesi yapılması,</a:t>
            </a:r>
          </a:p>
          <a:p>
            <a:pPr marL="285750" indent="-285750" algn="just">
              <a:buFont typeface="Wingdings" panose="05000000000000000000" pitchFamily="2" charset="2"/>
              <a:buChar char="Ø"/>
            </a:pPr>
            <a:r>
              <a:rPr lang="tr-TR" b="1" dirty="0" smtClean="0">
                <a:latin typeface="Garamond" panose="02020404030301010803" pitchFamily="18" charset="0"/>
              </a:rPr>
              <a:t>Eğitim personelinin izinli sayıldığı yaz ve dinlenme dönemlerinde çalıştırılması ve ek ücret tahakkuk ve ödemesi yapılmaması veya eksik yapılması,</a:t>
            </a:r>
          </a:p>
        </p:txBody>
      </p:sp>
    </p:spTree>
    <p:extLst>
      <p:ext uri="{BB962C8B-B14F-4D97-AF65-F5344CB8AC3E}">
        <p14:creationId xmlns:p14="http://schemas.microsoft.com/office/powerpoint/2010/main" val="3269528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36</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889674" y="6399756"/>
            <a:ext cx="675348"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35/37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34511" y="112526"/>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a:p>
            <a:pPr>
              <a:lnSpc>
                <a:spcPct val="145000"/>
              </a:lnSpc>
              <a:defRPr/>
            </a:pPr>
            <a:r>
              <a:rPr lang="tr-TR" sz="1800" dirty="0" smtClean="0">
                <a:effectLst>
                  <a:outerShdw blurRad="38100" dist="38100" dir="2700000" algn="tl">
                    <a:srgbClr val="000000">
                      <a:alpha val="43137"/>
                    </a:srgbClr>
                  </a:outerShdw>
                </a:effectLst>
                <a:latin typeface="Times New Roman" panose="02020603050405020304" pitchFamily="18" charset="0"/>
              </a:rPr>
              <a:t>Programlı Teftişlerde Tespit Edilen Bazı Noksanlık ve Aykırılıklar</a:t>
            </a:r>
          </a:p>
        </p:txBody>
      </p:sp>
      <p:sp>
        <p:nvSpPr>
          <p:cNvPr id="2" name="Metin kutusu 1"/>
          <p:cNvSpPr txBox="1"/>
          <p:nvPr/>
        </p:nvSpPr>
        <p:spPr>
          <a:xfrm>
            <a:off x="717665" y="1863811"/>
            <a:ext cx="10420004" cy="4801314"/>
          </a:xfrm>
          <a:prstGeom prst="rect">
            <a:avLst/>
          </a:prstGeom>
          <a:noFill/>
        </p:spPr>
        <p:txBody>
          <a:bodyPr wrap="square" rtlCol="0">
            <a:spAutoFit/>
          </a:bodyPr>
          <a:lstStyle/>
          <a:p>
            <a:pPr marL="285750" indent="-285750" algn="just">
              <a:buFont typeface="Wingdings" panose="05000000000000000000" pitchFamily="2" charset="2"/>
              <a:buChar char="Ø"/>
            </a:pPr>
            <a:r>
              <a:rPr lang="tr-TR" b="1" dirty="0" smtClean="0">
                <a:latin typeface="Garamond" panose="02020404030301010803" pitchFamily="18" charset="0"/>
              </a:rPr>
              <a:t>Eğitim personeline tatil dönemlerinde artırımlı ek ders ücreti tahakkuk ve ödemesi yapılmaması veya eksik yapılması,</a:t>
            </a:r>
          </a:p>
          <a:p>
            <a:pPr marL="285750" indent="-285750" algn="just">
              <a:buFont typeface="Wingdings" panose="05000000000000000000" pitchFamily="2" charset="2"/>
              <a:buChar char="Ø"/>
            </a:pPr>
            <a:r>
              <a:rPr lang="tr-TR" b="1" dirty="0">
                <a:latin typeface="Garamond" panose="02020404030301010803" pitchFamily="18" charset="0"/>
              </a:rPr>
              <a:t>Eğitim </a:t>
            </a:r>
            <a:r>
              <a:rPr lang="tr-TR" b="1" dirty="0" smtClean="0">
                <a:latin typeface="Garamond" panose="02020404030301010803" pitchFamily="18" charset="0"/>
              </a:rPr>
              <a:t>personeline yüksek lisans veya doktora yapması durumunda artırımlı </a:t>
            </a:r>
            <a:r>
              <a:rPr lang="tr-TR" b="1" dirty="0">
                <a:latin typeface="Garamond" panose="02020404030301010803" pitchFamily="18" charset="0"/>
              </a:rPr>
              <a:t>ek ders ücreti tahakkuk ve ödemesi yapılmaması veya eksik yapılması</a:t>
            </a:r>
            <a:r>
              <a:rPr lang="tr-TR" b="1" dirty="0" smtClean="0">
                <a:latin typeface="Garamond" panose="02020404030301010803" pitchFamily="18" charset="0"/>
              </a:rPr>
              <a:t>,</a:t>
            </a:r>
          </a:p>
          <a:p>
            <a:pPr marL="285750" indent="-285750" algn="just">
              <a:buFont typeface="Wingdings" panose="05000000000000000000" pitchFamily="2" charset="2"/>
              <a:buChar char="Ø"/>
            </a:pPr>
            <a:r>
              <a:rPr lang="tr-TR" b="1" dirty="0" smtClean="0">
                <a:latin typeface="Garamond" panose="02020404030301010803" pitchFamily="18" charset="0"/>
              </a:rPr>
              <a:t>Yaz tatilinde yeni eğitim öğretim yılı için ilk defa anlaşılan eğitim personelinin MEB’den izin alınamadığı için yaz döneminde sigortasız çalıştırılması,</a:t>
            </a:r>
          </a:p>
          <a:p>
            <a:pPr marL="285750" indent="-285750" algn="just">
              <a:buFont typeface="Wingdings" panose="05000000000000000000" pitchFamily="2" charset="2"/>
              <a:buChar char="Ø"/>
            </a:pPr>
            <a:r>
              <a:rPr lang="tr-TR" b="1" dirty="0" smtClean="0">
                <a:latin typeface="Garamond" panose="02020404030301010803" pitchFamily="18" charset="0"/>
              </a:rPr>
              <a:t>Eğitim personeliyle ek ders ve sosyal yardımlar dahil aylık ücret karşılığında anlaşılmasına rağmen ücret hesap pusulalarında ücret ve eklentilerinin ayrı ayrı gösterilmemesi,</a:t>
            </a:r>
            <a:endParaRPr lang="tr-TR" b="1" dirty="0">
              <a:latin typeface="Garamond" panose="02020404030301010803" pitchFamily="18" charset="0"/>
            </a:endParaRPr>
          </a:p>
          <a:p>
            <a:pPr marL="285750" indent="-285750" algn="just">
              <a:buFont typeface="Wingdings" panose="05000000000000000000" pitchFamily="2" charset="2"/>
              <a:buChar char="Ø"/>
            </a:pPr>
            <a:r>
              <a:rPr lang="tr-TR" b="1" dirty="0">
                <a:latin typeface="Garamond" panose="02020404030301010803" pitchFamily="18" charset="0"/>
              </a:rPr>
              <a:t>Eğitim personeliyle ek ders ve sosyal yardımlar dahil aylık ücret karşılığında anlaşılmasına </a:t>
            </a:r>
            <a:r>
              <a:rPr lang="tr-TR" b="1" dirty="0" smtClean="0">
                <a:latin typeface="Garamond" panose="02020404030301010803" pitchFamily="18" charset="0"/>
              </a:rPr>
              <a:t>rağmen personelin ek ders ve ailevi durumunda değişiklik olmasına rağmen aylık ücretinde bir değişiklik olmaması,</a:t>
            </a:r>
          </a:p>
          <a:p>
            <a:pPr marL="285750" indent="-285750" algn="just">
              <a:buFont typeface="Wingdings" panose="05000000000000000000" pitchFamily="2" charset="2"/>
              <a:buChar char="Ø"/>
            </a:pPr>
            <a:r>
              <a:rPr lang="tr-TR" b="1" dirty="0" smtClean="0">
                <a:latin typeface="Garamond" panose="02020404030301010803" pitchFamily="18" charset="0"/>
              </a:rPr>
              <a:t>MEB takvimi dışına çıkılarak okulun geç kapanması veya erken açılması sonucu yaz tatili süresinin kısaltılarak eğitim personelinin izinli sayıldığı sürenin kısaltılması,</a:t>
            </a:r>
          </a:p>
          <a:p>
            <a:pPr marL="285750" indent="-285750" algn="just">
              <a:buFont typeface="Wingdings" panose="05000000000000000000" pitchFamily="2" charset="2"/>
              <a:buChar char="Ø"/>
            </a:pPr>
            <a:r>
              <a:rPr lang="tr-TR" b="1" dirty="0" smtClean="0">
                <a:latin typeface="Garamond" panose="02020404030301010803" pitchFamily="18" charset="0"/>
              </a:rPr>
              <a:t>Kısmi süreli çalışanların işyerindeki emsal çalışanların haftalık çalışma süresinin 2/3’ünden fazla çalıştırılmasına rağmen tam süreli olarak değerlendirilmemesi nedeniyle eksik ücret tahakkuk ve ödemesi ile sigorta günü ve kazancı bildirilmesi,</a:t>
            </a:r>
            <a:endParaRPr lang="tr-TR" b="1" dirty="0">
              <a:latin typeface="Garamond" panose="02020404030301010803" pitchFamily="18" charset="0"/>
            </a:endParaRPr>
          </a:p>
          <a:p>
            <a:pPr marL="285750" indent="-285750" algn="just">
              <a:buFont typeface="Wingdings" panose="05000000000000000000" pitchFamily="2" charset="2"/>
              <a:buChar char="Ø"/>
            </a:pPr>
            <a:endParaRPr lang="tr-TR" b="1" dirty="0" smtClean="0">
              <a:latin typeface="Garamond" panose="02020404030301010803" pitchFamily="18" charset="0"/>
            </a:endParaRPr>
          </a:p>
        </p:txBody>
      </p:sp>
    </p:spTree>
    <p:extLst>
      <p:ext uri="{BB962C8B-B14F-4D97-AF65-F5344CB8AC3E}">
        <p14:creationId xmlns:p14="http://schemas.microsoft.com/office/powerpoint/2010/main" val="1824007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37</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889674" y="6399756"/>
            <a:ext cx="675348"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36/37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34511" y="112526"/>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a:p>
            <a:pPr>
              <a:lnSpc>
                <a:spcPct val="145000"/>
              </a:lnSpc>
              <a:defRPr/>
            </a:pPr>
            <a:r>
              <a:rPr lang="tr-TR" sz="1800" dirty="0" smtClean="0">
                <a:effectLst>
                  <a:outerShdw blurRad="38100" dist="38100" dir="2700000" algn="tl">
                    <a:srgbClr val="000000">
                      <a:alpha val="43137"/>
                    </a:srgbClr>
                  </a:outerShdw>
                </a:effectLst>
                <a:latin typeface="Times New Roman" panose="02020603050405020304" pitchFamily="18" charset="0"/>
              </a:rPr>
              <a:t>Programlı Teftişlerde Tespit Edilen Bazı Noksanlık ve Aykırılıklar</a:t>
            </a:r>
          </a:p>
        </p:txBody>
      </p:sp>
      <p:sp>
        <p:nvSpPr>
          <p:cNvPr id="2" name="Metin kutusu 1"/>
          <p:cNvSpPr txBox="1"/>
          <p:nvPr/>
        </p:nvSpPr>
        <p:spPr>
          <a:xfrm>
            <a:off x="717665" y="1863811"/>
            <a:ext cx="10420004" cy="2862322"/>
          </a:xfrm>
          <a:prstGeom prst="rect">
            <a:avLst/>
          </a:prstGeom>
          <a:noFill/>
        </p:spPr>
        <p:txBody>
          <a:bodyPr wrap="square" rtlCol="0">
            <a:spAutoFit/>
          </a:bodyPr>
          <a:lstStyle/>
          <a:p>
            <a:pPr marL="285750" indent="-285750" algn="just">
              <a:buFont typeface="Wingdings" panose="05000000000000000000" pitchFamily="2" charset="2"/>
              <a:buChar char="Ø"/>
            </a:pPr>
            <a:r>
              <a:rPr lang="tr-TR" b="1" dirty="0" smtClean="0">
                <a:latin typeface="Garamond" panose="02020404030301010803" pitchFamily="18" charset="0"/>
              </a:rPr>
              <a:t>Özellikle eğitim personelinin bazı ücret kalemlerinden herhangi bir istisna veya muafiyet olmamasına rağmen gelir vergisi kesilmemesi,</a:t>
            </a:r>
          </a:p>
          <a:p>
            <a:pPr marL="285750" indent="-285750" algn="just">
              <a:buFont typeface="Wingdings" panose="05000000000000000000" pitchFamily="2" charset="2"/>
              <a:buChar char="Ø"/>
            </a:pPr>
            <a:r>
              <a:rPr lang="tr-TR" b="1" dirty="0" smtClean="0">
                <a:latin typeface="Garamond" panose="02020404030301010803" pitchFamily="18" charset="0"/>
              </a:rPr>
              <a:t>Sosyal yardım kapsamına girmeyen bazı ücret kalemlerinin sosyal yardım gibi gösterilmesi nedeniyle gelir vergisi kesilmemesi,</a:t>
            </a:r>
          </a:p>
          <a:p>
            <a:pPr marL="285750" indent="-285750" algn="just">
              <a:buFont typeface="Wingdings" panose="05000000000000000000" pitchFamily="2" charset="2"/>
              <a:buChar char="Ø"/>
            </a:pPr>
            <a:r>
              <a:rPr lang="tr-TR" b="1" dirty="0" smtClean="0">
                <a:latin typeface="Garamond" panose="02020404030301010803" pitchFamily="18" charset="0"/>
              </a:rPr>
              <a:t>Eğitim personeline ödenen öğretim yılına hazırlık ödeneklerinin prime esas kazanca dahil edilmemesi,</a:t>
            </a:r>
          </a:p>
          <a:p>
            <a:pPr marL="285750" indent="-285750" algn="just">
              <a:buFont typeface="Wingdings" panose="05000000000000000000" pitchFamily="2" charset="2"/>
              <a:buChar char="Ø"/>
            </a:pPr>
            <a:r>
              <a:rPr lang="tr-TR" b="1" dirty="0" smtClean="0">
                <a:latin typeface="Garamond" panose="02020404030301010803" pitchFamily="18" charset="0"/>
              </a:rPr>
              <a:t>Eğitim personeli kapsamında olan usta öğretici ve uzman öğreticilere öğretim </a:t>
            </a:r>
            <a:r>
              <a:rPr lang="tr-TR" b="1" dirty="0">
                <a:latin typeface="Garamond" panose="02020404030301010803" pitchFamily="18" charset="0"/>
              </a:rPr>
              <a:t>yılına hazırlık </a:t>
            </a:r>
            <a:r>
              <a:rPr lang="tr-TR" b="1" dirty="0" smtClean="0">
                <a:latin typeface="Garamond" panose="02020404030301010803" pitchFamily="18" charset="0"/>
              </a:rPr>
              <a:t>ödeneği tahakkuk ve ödemelerinin yapılmaması,</a:t>
            </a:r>
          </a:p>
          <a:p>
            <a:pPr marL="285750" indent="-285750" algn="just">
              <a:buFont typeface="Wingdings" panose="05000000000000000000" pitchFamily="2" charset="2"/>
              <a:buChar char="Ø"/>
            </a:pPr>
            <a:r>
              <a:rPr lang="tr-TR" b="1" dirty="0" smtClean="0">
                <a:latin typeface="Garamond" panose="02020404030301010803" pitchFamily="18" charset="0"/>
              </a:rPr>
              <a:t>Kısmi süreli çalışan ders saati ücretli eğitim personeline çalışma süreleriyle orantılı </a:t>
            </a:r>
            <a:r>
              <a:rPr lang="tr-TR" b="1" dirty="0">
                <a:latin typeface="Garamond" panose="02020404030301010803" pitchFamily="18" charset="0"/>
              </a:rPr>
              <a:t>öğretim yılına hazırlık </a:t>
            </a:r>
            <a:r>
              <a:rPr lang="tr-TR" b="1" dirty="0" smtClean="0">
                <a:latin typeface="Garamond" panose="02020404030301010803" pitchFamily="18" charset="0"/>
              </a:rPr>
              <a:t>ödeneği tahakkuk ve ödemesi yapılmadığı, </a:t>
            </a:r>
          </a:p>
        </p:txBody>
      </p:sp>
    </p:spTree>
    <p:extLst>
      <p:ext uri="{BB962C8B-B14F-4D97-AF65-F5344CB8AC3E}">
        <p14:creationId xmlns:p14="http://schemas.microsoft.com/office/powerpoint/2010/main" val="24951904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38</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Unvan 2">
            <a:extLst>
              <a:ext uri="{FF2B5EF4-FFF2-40B4-BE49-F238E27FC236}">
                <a16:creationId xmlns:a16="http://schemas.microsoft.com/office/drawing/2014/main" id="{7554ECF3-B496-43D1-BCAA-3EB466CC6443}"/>
              </a:ext>
            </a:extLst>
          </p:cNvPr>
          <p:cNvSpPr txBox="1">
            <a:spLocks/>
          </p:cNvSpPr>
          <p:nvPr/>
        </p:nvSpPr>
        <p:spPr>
          <a:xfrm>
            <a:off x="1767761" y="160047"/>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endParaRPr lang="tr-TR" sz="1800" dirty="0">
              <a:effectLst>
                <a:outerShdw blurRad="38100" dist="38100" dir="2700000" algn="tl">
                  <a:srgbClr val="000000">
                    <a:alpha val="43137"/>
                  </a:srgbClr>
                </a:outerShdw>
              </a:effectLst>
              <a:latin typeface="Times New Roman" panose="02020603050405020304" pitchFamily="18" charset="0"/>
            </a:endParaRPr>
          </a:p>
        </p:txBody>
      </p:sp>
      <p:sp>
        <p:nvSpPr>
          <p:cNvPr id="13" name="Metin kutusu 12">
            <a:extLst>
              <a:ext uri="{FF2B5EF4-FFF2-40B4-BE49-F238E27FC236}">
                <a16:creationId xmlns:a16="http://schemas.microsoft.com/office/drawing/2014/main" id="{90E7996F-DD5E-2AA0-9720-76A68C561801}"/>
              </a:ext>
            </a:extLst>
          </p:cNvPr>
          <p:cNvSpPr txBox="1"/>
          <p:nvPr/>
        </p:nvSpPr>
        <p:spPr>
          <a:xfrm>
            <a:off x="2682641" y="3041819"/>
            <a:ext cx="6826718" cy="1446550"/>
          </a:xfrm>
          <a:prstGeom prst="rect">
            <a:avLst/>
          </a:prstGeom>
          <a:noFill/>
        </p:spPr>
        <p:txBody>
          <a:bodyPr wrap="square">
            <a:spAutoFit/>
          </a:bodyPr>
          <a:lstStyle/>
          <a:p>
            <a:pPr algn="ctr"/>
            <a:r>
              <a:rPr kumimoji="0" lang="tr-TR" sz="4800" b="1" i="0" u="none" strike="noStrike" kern="1200" cap="none" spc="0" normalizeH="0" baseline="0" noProof="0" dirty="0" smtClean="0">
                <a:ln>
                  <a:noFill/>
                </a:ln>
                <a:solidFill>
                  <a:srgbClr val="C00000"/>
                </a:solidFill>
                <a:effectLst/>
                <a:uLnTx/>
                <a:uFillTx/>
                <a:latin typeface="Garamond" panose="02020404030301010803" pitchFamily="18" charset="0"/>
                <a:ea typeface="+mn-ea"/>
                <a:cs typeface="+mn-cs"/>
              </a:rPr>
              <a:t>TEŞEKKÜRLER</a:t>
            </a:r>
          </a:p>
          <a:p>
            <a:pPr algn="ctr"/>
            <a:r>
              <a:rPr lang="tr-TR" sz="2000" b="1" dirty="0" smtClean="0">
                <a:latin typeface="Garamond" panose="02020404030301010803" pitchFamily="18" charset="0"/>
              </a:rPr>
              <a:t>Erkan AKDEMİR</a:t>
            </a:r>
          </a:p>
          <a:p>
            <a:pPr algn="ctr"/>
            <a:r>
              <a:rPr lang="tr-TR" sz="2000" b="1" dirty="0" smtClean="0">
                <a:latin typeface="Garamond" panose="02020404030301010803" pitchFamily="18" charset="0"/>
              </a:rPr>
              <a:t>İş Başmüfettişi</a:t>
            </a:r>
            <a:endParaRPr lang="tr-TR" sz="2000" dirty="0"/>
          </a:p>
        </p:txBody>
      </p:sp>
      <p:sp>
        <p:nvSpPr>
          <p:cNvPr id="14" name="Slayt Numarası Yer Tutucusu 3">
            <a:extLst>
              <a:ext uri="{FF2B5EF4-FFF2-40B4-BE49-F238E27FC236}">
                <a16:creationId xmlns:a16="http://schemas.microsoft.com/office/drawing/2014/main" id="{0DE598C2-1F5C-FB8F-D1F7-453363F85AB3}"/>
              </a:ext>
            </a:extLst>
          </p:cNvPr>
          <p:cNvSpPr txBox="1">
            <a:spLocks/>
          </p:cNvSpPr>
          <p:nvPr/>
        </p:nvSpPr>
        <p:spPr>
          <a:xfrm>
            <a:off x="10959610" y="6405996"/>
            <a:ext cx="620019" cy="222425"/>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37/37</a:t>
            </a:r>
            <a:endParaRPr lang="tr-TR" sz="1400" b="1" dirty="0">
              <a:solidFill>
                <a:schemeClr val="bg1">
                  <a:lumMod val="95000"/>
                </a:schemeClr>
              </a:solidFill>
              <a:latin typeface="Garamond" panose="02020404030301010803" pitchFamily="18" charset="0"/>
            </a:endParaRPr>
          </a:p>
        </p:txBody>
      </p:sp>
    </p:spTree>
    <p:extLst>
      <p:ext uri="{BB962C8B-B14F-4D97-AF65-F5344CB8AC3E}">
        <p14:creationId xmlns:p14="http://schemas.microsoft.com/office/powerpoint/2010/main" val="3296610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4</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13"/>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1013800" y="6399756"/>
            <a:ext cx="551221"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3/37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67761" y="160047"/>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p:txBody>
      </p:sp>
      <p:sp>
        <p:nvSpPr>
          <p:cNvPr id="3" name="Metin kutusu 2"/>
          <p:cNvSpPr txBox="1"/>
          <p:nvPr/>
        </p:nvSpPr>
        <p:spPr>
          <a:xfrm>
            <a:off x="3084022" y="1235725"/>
            <a:ext cx="5120640" cy="400110"/>
          </a:xfrm>
          <a:prstGeom prst="rect">
            <a:avLst/>
          </a:prstGeom>
          <a:noFill/>
        </p:spPr>
        <p:txBody>
          <a:bodyPr wrap="square" rtlCol="0">
            <a:spAutoFit/>
          </a:bodyPr>
          <a:lstStyle/>
          <a:p>
            <a:pPr algn="ctr"/>
            <a:r>
              <a:rPr lang="tr-TR" sz="2000" b="1" dirty="0" smtClean="0">
                <a:solidFill>
                  <a:srgbClr val="990000"/>
                </a:solidFill>
                <a:latin typeface="Garamond" panose="02020404030301010803" pitchFamily="18" charset="0"/>
              </a:rPr>
              <a:t>Grup Başkanlıkları ve Görev Alanları</a:t>
            </a:r>
            <a:endParaRPr lang="tr-TR" sz="2000" b="1" dirty="0">
              <a:solidFill>
                <a:srgbClr val="990000"/>
              </a:solidFill>
              <a:latin typeface="Garamond" panose="02020404030301010803" pitchFamily="18" charset="0"/>
            </a:endParaRPr>
          </a:p>
        </p:txBody>
      </p:sp>
      <p:pic>
        <p:nvPicPr>
          <p:cNvPr id="8" name="Resim 7"/>
          <p:cNvPicPr>
            <a:picLocks noChangeAspect="1"/>
          </p:cNvPicPr>
          <p:nvPr/>
        </p:nvPicPr>
        <p:blipFill>
          <a:blip r:embed="rId3"/>
          <a:stretch>
            <a:fillRect/>
          </a:stretch>
        </p:blipFill>
        <p:spPr>
          <a:xfrm>
            <a:off x="706582" y="305694"/>
            <a:ext cx="10516511" cy="434140"/>
          </a:xfrm>
          <a:prstGeom prst="rect">
            <a:avLst/>
          </a:prstGeom>
        </p:spPr>
      </p:pic>
      <p:pic>
        <p:nvPicPr>
          <p:cNvPr id="10" name="Resim 9"/>
          <p:cNvPicPr>
            <a:picLocks noChangeAspect="1"/>
          </p:cNvPicPr>
          <p:nvPr/>
        </p:nvPicPr>
        <p:blipFill rotWithShape="1">
          <a:blip r:embed="rId4">
            <a:extLst>
              <a:ext uri="{28A0092B-C50C-407E-A947-70E740481C1C}">
                <a14:useLocalDpi xmlns:a14="http://schemas.microsoft.com/office/drawing/2010/main" val="0"/>
              </a:ext>
            </a:extLst>
          </a:blip>
          <a:srcRect b="19078"/>
          <a:stretch/>
        </p:blipFill>
        <p:spPr>
          <a:xfrm>
            <a:off x="706582" y="1668673"/>
            <a:ext cx="10715105" cy="2997093"/>
          </a:xfrm>
          <a:prstGeom prst="rect">
            <a:avLst/>
          </a:prstGeom>
        </p:spPr>
      </p:pic>
      <p:graphicFrame>
        <p:nvGraphicFramePr>
          <p:cNvPr id="14" name="Tablo 13"/>
          <p:cNvGraphicFramePr>
            <a:graphicFrameLocks noGrp="1"/>
          </p:cNvGraphicFramePr>
          <p:nvPr>
            <p:extLst>
              <p:ext uri="{D42A27DB-BD31-4B8C-83A1-F6EECF244321}">
                <p14:modId xmlns:p14="http://schemas.microsoft.com/office/powerpoint/2010/main" val="4141620602"/>
              </p:ext>
            </p:extLst>
          </p:nvPr>
        </p:nvGraphicFramePr>
        <p:xfrm>
          <a:off x="0" y="4618361"/>
          <a:ext cx="5771050" cy="1828800"/>
        </p:xfrm>
        <a:graphic>
          <a:graphicData uri="http://schemas.openxmlformats.org/drawingml/2006/table">
            <a:tbl>
              <a:tblPr firstRow="1" bandRow="1">
                <a:tableStyleId>{5C22544A-7EE6-4342-B048-85BDC9FD1C3A}</a:tableStyleId>
              </a:tblPr>
              <a:tblGrid>
                <a:gridCol w="560461">
                  <a:extLst>
                    <a:ext uri="{9D8B030D-6E8A-4147-A177-3AD203B41FA5}">
                      <a16:colId xmlns:a16="http://schemas.microsoft.com/office/drawing/2014/main" val="1449443787"/>
                    </a:ext>
                  </a:extLst>
                </a:gridCol>
                <a:gridCol w="5210589">
                  <a:extLst>
                    <a:ext uri="{9D8B030D-6E8A-4147-A177-3AD203B41FA5}">
                      <a16:colId xmlns:a16="http://schemas.microsoft.com/office/drawing/2014/main" val="3552722913"/>
                    </a:ext>
                  </a:extLst>
                </a:gridCol>
              </a:tblGrid>
              <a:tr h="311086">
                <a:tc>
                  <a:txBody>
                    <a:bodyPr/>
                    <a:lstStyle/>
                    <a:p>
                      <a:endParaRPr lang="tr-TR" dirty="0">
                        <a:solidFill>
                          <a:srgbClr val="99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tr-TR" sz="1500" b="0" dirty="0" smtClean="0">
                          <a:solidFill>
                            <a:srgbClr val="990000"/>
                          </a:solidFill>
                          <a:latin typeface="Garamond" panose="02020404030301010803" pitchFamily="18" charset="0"/>
                        </a:rPr>
                        <a:t>Ankara Rehberlik ve Teftiş Grup Başkanlığı</a:t>
                      </a:r>
                      <a:endParaRPr lang="tr-TR" sz="1500" b="0" dirty="0">
                        <a:solidFill>
                          <a:srgbClr val="990000"/>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5002313"/>
                  </a:ext>
                </a:extLst>
              </a:tr>
              <a:tr h="0">
                <a:tc>
                  <a:txBody>
                    <a:bodyPr/>
                    <a:lstStyle/>
                    <a:p>
                      <a:endParaRPr lang="tr-TR" dirty="0">
                        <a:solidFill>
                          <a:srgbClr val="99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CDB"/>
                    </a:solidFill>
                  </a:tcPr>
                </a:tc>
                <a:tc>
                  <a:txBody>
                    <a:bodyPr/>
                    <a:lstStyle/>
                    <a:p>
                      <a:r>
                        <a:rPr lang="tr-TR" sz="1500" dirty="0" smtClean="0">
                          <a:solidFill>
                            <a:srgbClr val="990000"/>
                          </a:solidFill>
                          <a:latin typeface="Garamond" panose="02020404030301010803" pitchFamily="18" charset="0"/>
                        </a:rPr>
                        <a:t>İstanbul Rehberlik ve Teftiş Grup Başkanlığı</a:t>
                      </a:r>
                      <a:endParaRPr lang="tr-TR" sz="1500" dirty="0">
                        <a:solidFill>
                          <a:srgbClr val="990000"/>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738549"/>
                  </a:ext>
                </a:extLst>
              </a:tr>
              <a:tr h="315665">
                <a:tc>
                  <a:txBody>
                    <a:bodyPr/>
                    <a:lstStyle/>
                    <a:p>
                      <a:endParaRPr lang="tr-TR" dirty="0">
                        <a:solidFill>
                          <a:srgbClr val="99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tr-TR" sz="1500" dirty="0" smtClean="0">
                          <a:solidFill>
                            <a:srgbClr val="990000"/>
                          </a:solidFill>
                          <a:latin typeface="Garamond" panose="02020404030301010803" pitchFamily="18" charset="0"/>
                        </a:rPr>
                        <a:t>İzmir Rehberlik ve Teftiş Grup Başkanlığı</a:t>
                      </a:r>
                      <a:endParaRPr lang="tr-TR" sz="1500" dirty="0">
                        <a:solidFill>
                          <a:srgbClr val="990000"/>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6501235"/>
                  </a:ext>
                </a:extLst>
              </a:tr>
              <a:tr h="315665">
                <a:tc>
                  <a:txBody>
                    <a:bodyPr/>
                    <a:lstStyle/>
                    <a:p>
                      <a:endParaRPr lang="tr-TR" dirty="0">
                        <a:solidFill>
                          <a:srgbClr val="99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tr-TR" sz="1500" dirty="0" smtClean="0">
                          <a:solidFill>
                            <a:srgbClr val="990000"/>
                          </a:solidFill>
                          <a:latin typeface="Garamond" panose="02020404030301010803" pitchFamily="18" charset="0"/>
                        </a:rPr>
                        <a:t>Bursa Rehberlik ve Teftiş Grup Başkanlığı</a:t>
                      </a:r>
                      <a:endParaRPr lang="tr-TR" sz="1500" dirty="0">
                        <a:solidFill>
                          <a:srgbClr val="990000"/>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1915330"/>
                  </a:ext>
                </a:extLst>
              </a:tr>
              <a:tr h="315665">
                <a:tc>
                  <a:txBody>
                    <a:bodyPr/>
                    <a:lstStyle/>
                    <a:p>
                      <a:endParaRPr lang="tr-TR" dirty="0">
                        <a:solidFill>
                          <a:srgbClr val="99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r>
                        <a:rPr lang="tr-TR" sz="1500" dirty="0" smtClean="0">
                          <a:solidFill>
                            <a:srgbClr val="990000"/>
                          </a:solidFill>
                          <a:latin typeface="Garamond" panose="02020404030301010803" pitchFamily="18" charset="0"/>
                        </a:rPr>
                        <a:t>Adana Rehberlik ve Teftiş Grup Başkanlığı</a:t>
                      </a:r>
                      <a:endParaRPr lang="tr-TR" sz="1500" dirty="0">
                        <a:solidFill>
                          <a:srgbClr val="990000"/>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5997854"/>
                  </a:ext>
                </a:extLst>
              </a:tr>
            </a:tbl>
          </a:graphicData>
        </a:graphic>
      </p:graphicFrame>
    </p:spTree>
    <p:extLst>
      <p:ext uri="{BB962C8B-B14F-4D97-AF65-F5344CB8AC3E}">
        <p14:creationId xmlns:p14="http://schemas.microsoft.com/office/powerpoint/2010/main" val="2448550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5</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1013800" y="6399756"/>
            <a:ext cx="551221"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4/37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67761" y="160047"/>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p:txBody>
      </p:sp>
      <p:sp>
        <p:nvSpPr>
          <p:cNvPr id="8" name="Metin kutusu 7">
            <a:extLst>
              <a:ext uri="{FF2B5EF4-FFF2-40B4-BE49-F238E27FC236}">
                <a16:creationId xmlns:a16="http://schemas.microsoft.com/office/drawing/2014/main" id="{5D0E5F29-F5A4-486A-869F-A709D099C4CD}"/>
              </a:ext>
            </a:extLst>
          </p:cNvPr>
          <p:cNvSpPr txBox="1"/>
          <p:nvPr/>
        </p:nvSpPr>
        <p:spPr>
          <a:xfrm>
            <a:off x="914400" y="1608515"/>
            <a:ext cx="10439400" cy="461665"/>
          </a:xfrm>
          <a:prstGeom prst="rect">
            <a:avLst/>
          </a:prstGeom>
          <a:noFill/>
        </p:spPr>
        <p:txBody>
          <a:bodyPr wrap="square">
            <a:spAutoFit/>
          </a:bodyPr>
          <a:lstStyle/>
          <a:p>
            <a:pPr marL="0" indent="0" algn="just">
              <a:buNone/>
            </a:pPr>
            <a:endParaRPr lang="tr-TR" sz="2400" dirty="0">
              <a:latin typeface="Garamond" panose="02020404030301010803" pitchFamily="18" charset="0"/>
            </a:endParaRPr>
          </a:p>
        </p:txBody>
      </p:sp>
      <p:graphicFrame>
        <p:nvGraphicFramePr>
          <p:cNvPr id="10" name="Diyagram 9">
            <a:extLst>
              <a:ext uri="{FF2B5EF4-FFF2-40B4-BE49-F238E27FC236}">
                <a16:creationId xmlns:a16="http://schemas.microsoft.com/office/drawing/2014/main" id="{21ADD48F-13BA-A073-E21B-F68AB985DF7D}"/>
              </a:ext>
            </a:extLst>
          </p:cNvPr>
          <p:cNvGraphicFramePr/>
          <p:nvPr>
            <p:extLst>
              <p:ext uri="{D42A27DB-BD31-4B8C-83A1-F6EECF244321}">
                <p14:modId xmlns:p14="http://schemas.microsoft.com/office/powerpoint/2010/main" val="1888855337"/>
              </p:ext>
            </p:extLst>
          </p:nvPr>
        </p:nvGraphicFramePr>
        <p:xfrm>
          <a:off x="524108" y="1720734"/>
          <a:ext cx="11206976" cy="4305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etin kutusu 1"/>
          <p:cNvSpPr txBox="1"/>
          <p:nvPr/>
        </p:nvSpPr>
        <p:spPr>
          <a:xfrm>
            <a:off x="3175682" y="1202959"/>
            <a:ext cx="5577840" cy="461665"/>
          </a:xfrm>
          <a:prstGeom prst="rect">
            <a:avLst/>
          </a:prstGeom>
          <a:noFill/>
        </p:spPr>
        <p:txBody>
          <a:bodyPr wrap="square" rtlCol="0">
            <a:spAutoFit/>
          </a:bodyPr>
          <a:lstStyle/>
          <a:p>
            <a:pPr algn="ctr"/>
            <a:r>
              <a:rPr lang="tr-TR" sz="2400" b="1" dirty="0" smtClean="0">
                <a:solidFill>
                  <a:srgbClr val="990000"/>
                </a:solidFill>
                <a:latin typeface="Garamond" panose="02020404030301010803" pitchFamily="18" charset="0"/>
              </a:rPr>
              <a:t>İş Teftişi</a:t>
            </a:r>
            <a:endParaRPr lang="tr-TR" sz="2400" b="1" dirty="0">
              <a:solidFill>
                <a:srgbClr val="990000"/>
              </a:solidFill>
              <a:latin typeface="Garamond" panose="02020404030301010803" pitchFamily="18" charset="0"/>
            </a:endParaRPr>
          </a:p>
        </p:txBody>
      </p:sp>
    </p:spTree>
    <p:extLst>
      <p:ext uri="{BB962C8B-B14F-4D97-AF65-F5344CB8AC3E}">
        <p14:creationId xmlns:p14="http://schemas.microsoft.com/office/powerpoint/2010/main" val="3855171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6</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1013800" y="6399756"/>
            <a:ext cx="551221"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5/37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67761" y="160047"/>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endParaRPr lang="tr-TR" sz="1600" dirty="0">
              <a:effectLst>
                <a:outerShdw blurRad="38100" dist="38100" dir="2700000" algn="tl">
                  <a:srgbClr val="000000">
                    <a:alpha val="43137"/>
                  </a:srgbClr>
                </a:outerShdw>
              </a:effectLst>
              <a:latin typeface="Times New Roman" panose="02020603050405020304" pitchFamily="18" charset="0"/>
            </a:endParaRPr>
          </a:p>
          <a:p>
            <a:pPr>
              <a:lnSpc>
                <a:spcPct val="145000"/>
              </a:lnSpc>
              <a:defRPr/>
            </a:pPr>
            <a:r>
              <a:rPr lang="tr-TR" sz="1600" dirty="0" smtClean="0">
                <a:effectLst>
                  <a:outerShdw blurRad="38100" dist="38100" dir="2700000" algn="tl">
                    <a:srgbClr val="000000">
                      <a:alpha val="43137"/>
                    </a:srgbClr>
                  </a:outerShdw>
                </a:effectLst>
                <a:latin typeface="Times New Roman" panose="02020603050405020304" pitchFamily="18" charset="0"/>
              </a:rPr>
              <a:t>İş Teftişi</a:t>
            </a:r>
            <a:endParaRPr lang="tr-TR" sz="1800" dirty="0">
              <a:effectLst>
                <a:outerShdw blurRad="38100" dist="38100" dir="2700000" algn="tl">
                  <a:srgbClr val="000000">
                    <a:alpha val="43137"/>
                  </a:srgbClr>
                </a:outerShdw>
              </a:effectLst>
              <a:latin typeface="Times New Roman" panose="02020603050405020304" pitchFamily="18" charset="0"/>
            </a:endParaRPr>
          </a:p>
        </p:txBody>
      </p:sp>
      <p:sp>
        <p:nvSpPr>
          <p:cNvPr id="8" name="Metin kutusu 7">
            <a:extLst>
              <a:ext uri="{FF2B5EF4-FFF2-40B4-BE49-F238E27FC236}">
                <a16:creationId xmlns:a16="http://schemas.microsoft.com/office/drawing/2014/main" id="{5D0E5F29-F5A4-486A-869F-A709D099C4CD}"/>
              </a:ext>
            </a:extLst>
          </p:cNvPr>
          <p:cNvSpPr txBox="1"/>
          <p:nvPr/>
        </p:nvSpPr>
        <p:spPr>
          <a:xfrm>
            <a:off x="914400" y="1608515"/>
            <a:ext cx="10439400" cy="461665"/>
          </a:xfrm>
          <a:prstGeom prst="rect">
            <a:avLst/>
          </a:prstGeom>
          <a:noFill/>
        </p:spPr>
        <p:txBody>
          <a:bodyPr wrap="square">
            <a:spAutoFit/>
          </a:bodyPr>
          <a:lstStyle/>
          <a:p>
            <a:pPr marL="0" indent="0" algn="just">
              <a:buNone/>
            </a:pPr>
            <a:endParaRPr lang="tr-TR" sz="2400" dirty="0">
              <a:latin typeface="Garamond" panose="02020404030301010803" pitchFamily="18" charset="0"/>
            </a:endParaRPr>
          </a:p>
        </p:txBody>
      </p:sp>
      <p:graphicFrame>
        <p:nvGraphicFramePr>
          <p:cNvPr id="11" name="Diyagram 10"/>
          <p:cNvGraphicFramePr/>
          <p:nvPr>
            <p:extLst>
              <p:ext uri="{D42A27DB-BD31-4B8C-83A1-F6EECF244321}">
                <p14:modId xmlns:p14="http://schemas.microsoft.com/office/powerpoint/2010/main" val="1457094340"/>
              </p:ext>
            </p:extLst>
          </p:nvPr>
        </p:nvGraphicFramePr>
        <p:xfrm>
          <a:off x="1640361" y="1374059"/>
          <a:ext cx="7369073" cy="4109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4296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7</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1013800" y="6399756"/>
            <a:ext cx="551221"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6/37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67761" y="160047"/>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BAŞKANLIĞI</a:t>
            </a:r>
          </a:p>
          <a:p>
            <a:pPr>
              <a:lnSpc>
                <a:spcPct val="145000"/>
              </a:lnSpc>
              <a:defRPr/>
            </a:pPr>
            <a:r>
              <a:rPr lang="tr-TR" sz="1600" dirty="0" smtClean="0">
                <a:effectLst>
                  <a:outerShdw blurRad="38100" dist="38100" dir="2700000" algn="tl">
                    <a:srgbClr val="000000">
                      <a:alpha val="43137"/>
                    </a:srgbClr>
                  </a:outerShdw>
                </a:effectLst>
                <a:latin typeface="Times New Roman" panose="02020603050405020304" pitchFamily="18" charset="0"/>
              </a:rPr>
              <a:t>Teftişlerin Planlanması</a:t>
            </a:r>
          </a:p>
        </p:txBody>
      </p:sp>
      <p:graphicFrame>
        <p:nvGraphicFramePr>
          <p:cNvPr id="17" name="İçerik Yer Tutucusu 4">
            <a:extLst>
              <a:ext uri="{FF2B5EF4-FFF2-40B4-BE49-F238E27FC236}">
                <a16:creationId xmlns:a16="http://schemas.microsoft.com/office/drawing/2014/main" id="{5613BBCE-B936-C6B6-12EE-2F92EE912B38}"/>
              </a:ext>
            </a:extLst>
          </p:cNvPr>
          <p:cNvGraphicFramePr>
            <a:graphicFrameLocks noGrp="1"/>
          </p:cNvGraphicFramePr>
          <p:nvPr>
            <p:ph idx="1"/>
            <p:extLst>
              <p:ext uri="{D42A27DB-BD31-4B8C-83A1-F6EECF244321}">
                <p14:modId xmlns:p14="http://schemas.microsoft.com/office/powerpoint/2010/main" val="2997259118"/>
              </p:ext>
            </p:extLst>
          </p:nvPr>
        </p:nvGraphicFramePr>
        <p:xfrm>
          <a:off x="838200" y="1562793"/>
          <a:ext cx="10515600" cy="4422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3620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8</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956176" y="6399756"/>
            <a:ext cx="608846"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7/37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67761" y="160047"/>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a:p>
            <a:pPr>
              <a:lnSpc>
                <a:spcPct val="145000"/>
              </a:lnSpc>
              <a:defRPr/>
            </a:pPr>
            <a:r>
              <a:rPr lang="tr-TR" sz="1800" dirty="0" smtClean="0">
                <a:effectLst>
                  <a:outerShdw blurRad="38100" dist="38100" dir="2700000" algn="tl">
                    <a:srgbClr val="000000">
                      <a:alpha val="43137"/>
                    </a:srgbClr>
                  </a:outerShdw>
                </a:effectLst>
                <a:latin typeface="Times New Roman" panose="02020603050405020304" pitchFamily="18" charset="0"/>
              </a:rPr>
              <a:t>Programlı Teftişlerin Amaçları</a:t>
            </a:r>
          </a:p>
        </p:txBody>
      </p:sp>
      <p:graphicFrame>
        <p:nvGraphicFramePr>
          <p:cNvPr id="22" name="Diyagram 21"/>
          <p:cNvGraphicFramePr/>
          <p:nvPr>
            <p:extLst>
              <p:ext uri="{D42A27DB-BD31-4B8C-83A1-F6EECF244321}">
                <p14:modId xmlns:p14="http://schemas.microsoft.com/office/powerpoint/2010/main" val="1000249870"/>
              </p:ext>
            </p:extLst>
          </p:nvPr>
        </p:nvGraphicFramePr>
        <p:xfrm>
          <a:off x="748145" y="1163782"/>
          <a:ext cx="9950335" cy="5235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4727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F85503D-2A7D-43F3-B7A7-BA34AE6AF4AD}"/>
              </a:ext>
            </a:extLst>
          </p:cNvPr>
          <p:cNvSpPr>
            <a:spLocks noGrp="1"/>
          </p:cNvSpPr>
          <p:nvPr>
            <p:ph type="sldNum" sz="quarter" idx="12"/>
          </p:nvPr>
        </p:nvSpPr>
        <p:spPr/>
        <p:txBody>
          <a:bodyPr/>
          <a:lstStyle/>
          <a:p>
            <a:fld id="{F5594ECC-8EEC-4410-AD0D-A1D94CA31BA1}" type="slidenum">
              <a:rPr lang="tr-TR" sz="1800" smtClean="0">
                <a:solidFill>
                  <a:schemeClr val="bg1"/>
                </a:solidFill>
                <a:latin typeface="Garamond" panose="02020404030301010803" pitchFamily="18" charset="0"/>
              </a:rPr>
              <a:t>9</a:t>
            </a:fld>
            <a:endParaRPr lang="tr-TR" sz="1800" dirty="0">
              <a:solidFill>
                <a:schemeClr val="bg1"/>
              </a:solidFill>
              <a:latin typeface="Garamond" panose="02020404030301010803" pitchFamily="18" charset="0"/>
            </a:endParaRPr>
          </a:p>
        </p:txBody>
      </p:sp>
      <p:pic>
        <p:nvPicPr>
          <p:cNvPr id="7" name="Resim 6">
            <a:extLst>
              <a:ext uri="{FF2B5EF4-FFF2-40B4-BE49-F238E27FC236}">
                <a16:creationId xmlns:a16="http://schemas.microsoft.com/office/drawing/2014/main" id="{1D14AF2B-BF63-5CD7-7FB9-0681641F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ayt Numarası Yer Tutucusu 3">
            <a:extLst>
              <a:ext uri="{FF2B5EF4-FFF2-40B4-BE49-F238E27FC236}">
                <a16:creationId xmlns:a16="http://schemas.microsoft.com/office/drawing/2014/main" id="{AD8EF929-6037-4B40-9AE9-C6A81A86112F}"/>
              </a:ext>
            </a:extLst>
          </p:cNvPr>
          <p:cNvSpPr txBox="1">
            <a:spLocks/>
          </p:cNvSpPr>
          <p:nvPr/>
        </p:nvSpPr>
        <p:spPr>
          <a:xfrm>
            <a:off x="10931236" y="6399756"/>
            <a:ext cx="633785" cy="278312"/>
          </a:xfrm>
          <a:prstGeom prst="rect">
            <a:avLst/>
          </a:prstGeom>
          <a:noFill/>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chemeClr val="bg1">
                    <a:lumMod val="95000"/>
                  </a:schemeClr>
                </a:solidFill>
                <a:latin typeface="Garamond" panose="02020404030301010803" pitchFamily="18" charset="0"/>
              </a:rPr>
              <a:t>8/37</a:t>
            </a:r>
            <a:endParaRPr lang="tr-TR" sz="1400" b="1" dirty="0">
              <a:solidFill>
                <a:schemeClr val="bg1">
                  <a:lumMod val="95000"/>
                </a:schemeClr>
              </a:solidFill>
              <a:latin typeface="Garamond" panose="02020404030301010803" pitchFamily="18" charset="0"/>
            </a:endParaRPr>
          </a:p>
        </p:txBody>
      </p:sp>
      <p:sp>
        <p:nvSpPr>
          <p:cNvPr id="9" name="Unvan 2">
            <a:extLst>
              <a:ext uri="{FF2B5EF4-FFF2-40B4-BE49-F238E27FC236}">
                <a16:creationId xmlns:a16="http://schemas.microsoft.com/office/drawing/2014/main" id="{7554ECF3-B496-43D1-BCAA-3EB466CC6443}"/>
              </a:ext>
            </a:extLst>
          </p:cNvPr>
          <p:cNvSpPr txBox="1">
            <a:spLocks/>
          </p:cNvSpPr>
          <p:nvPr/>
        </p:nvSpPr>
        <p:spPr>
          <a:xfrm>
            <a:off x="1767761" y="160047"/>
            <a:ext cx="7244815" cy="727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nSpc>
                <a:spcPct val="145000"/>
              </a:lnSpc>
              <a:defRPr/>
            </a:pPr>
            <a:r>
              <a:rPr lang="tr-TR" sz="1800" dirty="0">
                <a:effectLst>
                  <a:outerShdw blurRad="38100" dist="38100" dir="2700000" algn="tl">
                    <a:srgbClr val="000000">
                      <a:alpha val="43137"/>
                    </a:srgbClr>
                  </a:outerShdw>
                </a:effectLst>
                <a:latin typeface="Times New Roman" panose="02020603050405020304" pitchFamily="18" charset="0"/>
              </a:rPr>
              <a:t>REHBERLİK VE TEFTİŞ </a:t>
            </a:r>
            <a:r>
              <a:rPr lang="tr-TR" sz="1800" dirty="0" smtClean="0">
                <a:effectLst>
                  <a:outerShdw blurRad="38100" dist="38100" dir="2700000" algn="tl">
                    <a:srgbClr val="000000">
                      <a:alpha val="43137"/>
                    </a:srgbClr>
                  </a:outerShdw>
                </a:effectLst>
                <a:latin typeface="Times New Roman" panose="02020603050405020304" pitchFamily="18" charset="0"/>
              </a:rPr>
              <a:t>BAŞKANLIĞI</a:t>
            </a:r>
          </a:p>
        </p:txBody>
      </p:sp>
      <p:pic>
        <p:nvPicPr>
          <p:cNvPr id="3" name="Resim 2"/>
          <p:cNvPicPr>
            <a:picLocks noChangeAspect="1"/>
          </p:cNvPicPr>
          <p:nvPr/>
        </p:nvPicPr>
        <p:blipFill>
          <a:blip r:embed="rId3"/>
          <a:stretch>
            <a:fillRect/>
          </a:stretch>
        </p:blipFill>
        <p:spPr>
          <a:xfrm>
            <a:off x="1363287" y="1878676"/>
            <a:ext cx="9401695" cy="4477674"/>
          </a:xfrm>
          <a:prstGeom prst="rect">
            <a:avLst/>
          </a:prstGeom>
        </p:spPr>
      </p:pic>
      <p:sp>
        <p:nvSpPr>
          <p:cNvPr id="8" name="Metin kutusu 7"/>
          <p:cNvSpPr txBox="1"/>
          <p:nvPr/>
        </p:nvSpPr>
        <p:spPr>
          <a:xfrm>
            <a:off x="2122516" y="1159608"/>
            <a:ext cx="7946968" cy="707886"/>
          </a:xfrm>
          <a:prstGeom prst="rect">
            <a:avLst/>
          </a:prstGeom>
          <a:noFill/>
        </p:spPr>
        <p:txBody>
          <a:bodyPr wrap="square" rtlCol="0">
            <a:spAutoFit/>
          </a:bodyPr>
          <a:lstStyle/>
          <a:p>
            <a:pPr algn="ctr"/>
            <a:r>
              <a:rPr lang="tr-TR" sz="2000" b="1" dirty="0" smtClean="0">
                <a:solidFill>
                  <a:srgbClr val="990000"/>
                </a:solidFill>
                <a:latin typeface="Garamond" panose="02020404030301010803" pitchFamily="18" charset="0"/>
              </a:rPr>
              <a:t>Eğitim Sektöründe Çalışma Koşullarının İyileştirilmesi Programlı Teftişi</a:t>
            </a:r>
            <a:endParaRPr lang="tr-TR" sz="2000" b="1" dirty="0">
              <a:solidFill>
                <a:srgbClr val="990000"/>
              </a:solidFill>
              <a:latin typeface="Garamond" panose="02020404030301010803" pitchFamily="18" charset="0"/>
            </a:endParaRPr>
          </a:p>
        </p:txBody>
      </p:sp>
    </p:spTree>
    <p:extLst>
      <p:ext uri="{BB962C8B-B14F-4D97-AF65-F5344CB8AC3E}">
        <p14:creationId xmlns:p14="http://schemas.microsoft.com/office/powerpoint/2010/main" val="2501411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2508</TotalTime>
  <Words>4825</Words>
  <Application>Microsoft Office PowerPoint</Application>
  <PresentationFormat>Geniş ekran</PresentationFormat>
  <Paragraphs>334</Paragraphs>
  <Slides>38</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38</vt:i4>
      </vt:variant>
    </vt:vector>
  </HeadingPairs>
  <TitlesOfParts>
    <vt:vector size="45" baseType="lpstr">
      <vt:lpstr>Arial</vt:lpstr>
      <vt:lpstr>Calibri</vt:lpstr>
      <vt:lpstr>Calibri Light</vt:lpstr>
      <vt:lpstr>Garamond</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Burcu AKMAN</dc:creator>
  <cp:lastModifiedBy>Erkan Akdemir</cp:lastModifiedBy>
  <cp:revision>233</cp:revision>
  <cp:lastPrinted>2024-12-26T14:16:32Z</cp:lastPrinted>
  <dcterms:created xsi:type="dcterms:W3CDTF">2022-06-30T14:16:09Z</dcterms:created>
  <dcterms:modified xsi:type="dcterms:W3CDTF">2025-05-14T09:10:46Z</dcterms:modified>
</cp:coreProperties>
</file>